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3"/>
  </p:notesMasterIdLst>
  <p:sldIdLst>
    <p:sldId id="278" r:id="rId2"/>
    <p:sldId id="490" r:id="rId3"/>
    <p:sldId id="491" r:id="rId4"/>
    <p:sldId id="258" r:id="rId5"/>
    <p:sldId id="495" r:id="rId6"/>
    <p:sldId id="538" r:id="rId7"/>
    <p:sldId id="541" r:id="rId8"/>
    <p:sldId id="534" r:id="rId9"/>
    <p:sldId id="535" r:id="rId10"/>
    <p:sldId id="536" r:id="rId11"/>
    <p:sldId id="537" r:id="rId12"/>
    <p:sldId id="602" r:id="rId13"/>
    <p:sldId id="540" r:id="rId14"/>
    <p:sldId id="496" r:id="rId15"/>
    <p:sldId id="539" r:id="rId16"/>
    <p:sldId id="542" r:id="rId17"/>
    <p:sldId id="543" r:id="rId18"/>
    <p:sldId id="544" r:id="rId19"/>
    <p:sldId id="497" r:id="rId20"/>
    <p:sldId id="498" r:id="rId21"/>
    <p:sldId id="499" r:id="rId22"/>
    <p:sldId id="545" r:id="rId23"/>
    <p:sldId id="547" r:id="rId24"/>
    <p:sldId id="548" r:id="rId25"/>
    <p:sldId id="546" r:id="rId26"/>
    <p:sldId id="549" r:id="rId27"/>
    <p:sldId id="550" r:id="rId28"/>
    <p:sldId id="500" r:id="rId29"/>
    <p:sldId id="551" r:id="rId30"/>
    <p:sldId id="552" r:id="rId31"/>
    <p:sldId id="553" r:id="rId32"/>
    <p:sldId id="503" r:id="rId33"/>
    <p:sldId id="554" r:id="rId34"/>
    <p:sldId id="556" r:id="rId35"/>
    <p:sldId id="557" r:id="rId36"/>
    <p:sldId id="555" r:id="rId37"/>
    <p:sldId id="502" r:id="rId38"/>
    <p:sldId id="558" r:id="rId39"/>
    <p:sldId id="559" r:id="rId40"/>
    <p:sldId id="560" r:id="rId41"/>
    <p:sldId id="561" r:id="rId42"/>
    <p:sldId id="562" r:id="rId43"/>
    <p:sldId id="563" r:id="rId44"/>
    <p:sldId id="564" r:id="rId45"/>
    <p:sldId id="501" r:id="rId46"/>
    <p:sldId id="565" r:id="rId47"/>
    <p:sldId id="566" r:id="rId48"/>
    <p:sldId id="567" r:id="rId49"/>
    <p:sldId id="568" r:id="rId50"/>
    <p:sldId id="569" r:id="rId51"/>
    <p:sldId id="570" r:id="rId52"/>
    <p:sldId id="571" r:id="rId53"/>
    <p:sldId id="504" r:id="rId54"/>
    <p:sldId id="505" r:id="rId55"/>
    <p:sldId id="506" r:id="rId56"/>
    <p:sldId id="573" r:id="rId57"/>
    <p:sldId id="572" r:id="rId58"/>
    <p:sldId id="574" r:id="rId59"/>
    <p:sldId id="575" r:id="rId60"/>
    <p:sldId id="576" r:id="rId61"/>
    <p:sldId id="577" r:id="rId62"/>
    <p:sldId id="507" r:id="rId63"/>
    <p:sldId id="508" r:id="rId64"/>
    <p:sldId id="509" r:id="rId65"/>
    <p:sldId id="510" r:id="rId66"/>
    <p:sldId id="578" r:id="rId67"/>
    <p:sldId id="579" r:id="rId68"/>
    <p:sldId id="580" r:id="rId69"/>
    <p:sldId id="581" r:id="rId70"/>
    <p:sldId id="512" r:id="rId71"/>
    <p:sldId id="582" r:id="rId72"/>
    <p:sldId id="583" r:id="rId73"/>
    <p:sldId id="511" r:id="rId74"/>
    <p:sldId id="584" r:id="rId75"/>
    <p:sldId id="585" r:id="rId76"/>
    <p:sldId id="513" r:id="rId77"/>
    <p:sldId id="514" r:id="rId78"/>
    <p:sldId id="515" r:id="rId79"/>
    <p:sldId id="586" r:id="rId80"/>
    <p:sldId id="587" r:id="rId81"/>
    <p:sldId id="588" r:id="rId82"/>
    <p:sldId id="516" r:id="rId83"/>
    <p:sldId id="589" r:id="rId84"/>
    <p:sldId id="590" r:id="rId85"/>
    <p:sldId id="591" r:id="rId86"/>
    <p:sldId id="517" r:id="rId87"/>
    <p:sldId id="531" r:id="rId88"/>
    <p:sldId id="592" r:id="rId89"/>
    <p:sldId id="593" r:id="rId90"/>
    <p:sldId id="594" r:id="rId91"/>
    <p:sldId id="595" r:id="rId92"/>
    <p:sldId id="532" r:id="rId93"/>
    <p:sldId id="596" r:id="rId94"/>
    <p:sldId id="597" r:id="rId95"/>
    <p:sldId id="598" r:id="rId96"/>
    <p:sldId id="601" r:id="rId97"/>
    <p:sldId id="603" r:id="rId98"/>
    <p:sldId id="489" r:id="rId99"/>
    <p:sldId id="267" r:id="rId100"/>
    <p:sldId id="275" r:id="rId101"/>
    <p:sldId id="268"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0"/>
            <p14:sldId id="491"/>
            <p14:sldId id="258"/>
            <p14:sldId id="495"/>
            <p14:sldId id="538"/>
            <p14:sldId id="541"/>
            <p14:sldId id="534"/>
            <p14:sldId id="535"/>
            <p14:sldId id="536"/>
            <p14:sldId id="537"/>
            <p14:sldId id="602"/>
            <p14:sldId id="540"/>
            <p14:sldId id="496"/>
            <p14:sldId id="539"/>
            <p14:sldId id="542"/>
            <p14:sldId id="543"/>
            <p14:sldId id="544"/>
            <p14:sldId id="497"/>
            <p14:sldId id="498"/>
            <p14:sldId id="499"/>
            <p14:sldId id="545"/>
            <p14:sldId id="547"/>
            <p14:sldId id="548"/>
            <p14:sldId id="546"/>
            <p14:sldId id="549"/>
            <p14:sldId id="550"/>
            <p14:sldId id="500"/>
            <p14:sldId id="551"/>
            <p14:sldId id="552"/>
            <p14:sldId id="553"/>
            <p14:sldId id="503"/>
            <p14:sldId id="554"/>
            <p14:sldId id="556"/>
            <p14:sldId id="557"/>
            <p14:sldId id="555"/>
            <p14:sldId id="502"/>
            <p14:sldId id="558"/>
            <p14:sldId id="559"/>
            <p14:sldId id="560"/>
            <p14:sldId id="561"/>
            <p14:sldId id="562"/>
            <p14:sldId id="563"/>
            <p14:sldId id="564"/>
            <p14:sldId id="501"/>
            <p14:sldId id="565"/>
            <p14:sldId id="566"/>
            <p14:sldId id="567"/>
            <p14:sldId id="568"/>
            <p14:sldId id="569"/>
            <p14:sldId id="570"/>
            <p14:sldId id="571"/>
            <p14:sldId id="504"/>
            <p14:sldId id="505"/>
            <p14:sldId id="506"/>
            <p14:sldId id="573"/>
            <p14:sldId id="572"/>
            <p14:sldId id="574"/>
            <p14:sldId id="575"/>
            <p14:sldId id="576"/>
            <p14:sldId id="577"/>
            <p14:sldId id="507"/>
            <p14:sldId id="508"/>
            <p14:sldId id="509"/>
            <p14:sldId id="510"/>
            <p14:sldId id="578"/>
            <p14:sldId id="579"/>
            <p14:sldId id="580"/>
            <p14:sldId id="581"/>
            <p14:sldId id="512"/>
            <p14:sldId id="582"/>
            <p14:sldId id="583"/>
            <p14:sldId id="511"/>
            <p14:sldId id="584"/>
            <p14:sldId id="585"/>
            <p14:sldId id="513"/>
            <p14:sldId id="514"/>
            <p14:sldId id="515"/>
            <p14:sldId id="586"/>
            <p14:sldId id="587"/>
            <p14:sldId id="588"/>
            <p14:sldId id="516"/>
            <p14:sldId id="589"/>
            <p14:sldId id="590"/>
            <p14:sldId id="591"/>
            <p14:sldId id="517"/>
            <p14:sldId id="531"/>
            <p14:sldId id="592"/>
            <p14:sldId id="593"/>
            <p14:sldId id="594"/>
            <p14:sldId id="595"/>
            <p14:sldId id="532"/>
            <p14:sldId id="596"/>
            <p14:sldId id="597"/>
            <p14:sldId id="598"/>
          </p14:sldIdLst>
        </p14:section>
        <p14:section name="Wrap up" id="{BCD9F38D-60DF-4459-9684-4C9C9939E42E}">
          <p14:sldIdLst>
            <p14:sldId id="601"/>
            <p14:sldId id="603"/>
          </p14:sldIdLst>
        </p14:section>
        <p14:section name="Q &amp; A" id="{EC3F6F94-2D82-4EB0-B8B3-D1EDFDD37945}">
          <p14:sldIdLst>
            <p14:sldId id="489"/>
            <p14:sldId id="267"/>
            <p14:sldId id="275"/>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EA0"/>
    <a:srgbClr val="5A9BD5"/>
    <a:srgbClr val="70AD46"/>
    <a:srgbClr val="ED7D32"/>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69501" autoAdjust="0"/>
  </p:normalViewPr>
  <p:slideViewPr>
    <p:cSldViewPr snapToGrid="0">
      <p:cViewPr varScale="1">
        <p:scale>
          <a:sx n="114" d="100"/>
          <a:sy n="114" d="100"/>
        </p:scale>
        <p:origin x="2160" y="96"/>
      </p:cViewPr>
      <p:guideLst/>
    </p:cSldViewPr>
  </p:slideViewPr>
  <p:notesTextViewPr>
    <p:cViewPr>
      <p:scale>
        <a:sx n="3" d="2"/>
        <a:sy n="3" d="2"/>
      </p:scale>
      <p:origin x="0" y="0"/>
    </p:cViewPr>
  </p:notesTextViewPr>
  <p:sorterViewPr>
    <p:cViewPr>
      <p:scale>
        <a:sx n="100" d="100"/>
        <a:sy n="100" d="100"/>
      </p:scale>
      <p:origin x="0" y="-16776"/>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02.03.2021</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a:t>Focus on SDK</a:t>
            </a:r>
            <a:endParaRPr lang="en-US" baseline="0" dirty="0"/>
          </a:p>
          <a:p>
            <a:r>
              <a:rPr lang="en-US" baseline="0" dirty="0"/>
              <a:t>There are many more aspects that I can’t cover</a:t>
            </a:r>
          </a:p>
          <a:p>
            <a:endParaRPr lang="en-US" baseline="0" dirty="0"/>
          </a:p>
          <a:p>
            <a:r>
              <a:rPr lang="en-US" baseline="0" dirty="0"/>
              <a:t>Security</a:t>
            </a:r>
          </a:p>
          <a:p>
            <a:r>
              <a:rPr lang="en-US" baseline="0" dirty="0"/>
              <a:t>Azure CLI and ARM</a:t>
            </a:r>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Sender and Receiver are abstract types that are allow to send and receive from topics and queues</a:t>
            </a:r>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1521539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matter what way you’ll be connecting to the broker to send and receive messages, there’s something to keep in mind – </a:t>
            </a:r>
            <a:r>
              <a:rPr lang="en-CA" b="1" dirty="0"/>
              <a:t>connections</a:t>
            </a:r>
          </a:p>
          <a:p>
            <a:endParaRPr lang="en-CA" b="1" dirty="0"/>
          </a:p>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a:p>
            <a:endParaRPr lang="en-CA" b="1" dirty="0"/>
          </a:p>
        </p:txBody>
      </p:sp>
      <p:sp>
        <p:nvSpPr>
          <p:cNvPr id="4" name="Slide Number Placeholder 3"/>
          <p:cNvSpPr>
            <a:spLocks noGrp="1"/>
          </p:cNvSpPr>
          <p:nvPr>
            <p:ph type="sldNum" sz="quarter" idx="10"/>
          </p:nvPr>
        </p:nvSpPr>
        <p:spPr/>
        <p:txBody>
          <a:bodyPr/>
          <a:lstStyle/>
          <a:p>
            <a:fld id="{8DF7B682-A23C-4AC9-A63F-72C4BE33EF59}" type="slidenum">
              <a:rPr lang="en-CA" smtClean="0"/>
              <a:t>20</a:t>
            </a:fld>
            <a:endParaRPr lang="en-CA"/>
          </a:p>
        </p:txBody>
      </p:sp>
    </p:spTree>
    <p:extLst>
      <p:ext uri="{BB962C8B-B14F-4D97-AF65-F5344CB8AC3E}">
        <p14:creationId xmlns:p14="http://schemas.microsoft.com/office/powerpoint/2010/main" val="1533180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1892296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28</a:t>
            </a:fld>
            <a:endParaRPr lang="de-CH"/>
          </a:p>
        </p:txBody>
      </p:sp>
    </p:spTree>
    <p:extLst>
      <p:ext uri="{BB962C8B-B14F-4D97-AF65-F5344CB8AC3E}">
        <p14:creationId xmlns:p14="http://schemas.microsoft.com/office/powerpoint/2010/main" val="667473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1795101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1421529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Expired</a:t>
            </a:r>
            <a:r>
              <a:rPr lang="de-CH" dirty="0"/>
              <a:t> </a:t>
            </a:r>
            <a:r>
              <a:rPr lang="de-CH" dirty="0" err="1"/>
              <a:t>messages</a:t>
            </a:r>
            <a:r>
              <a:rPr lang="de-CH" dirty="0"/>
              <a:t> </a:t>
            </a:r>
            <a:r>
              <a:rPr lang="de-CH" dirty="0" err="1"/>
              <a:t>are</a:t>
            </a:r>
            <a:r>
              <a:rPr lang="de-CH" dirty="0"/>
              <a:t> </a:t>
            </a:r>
            <a:r>
              <a:rPr lang="de-CH" dirty="0" err="1"/>
              <a:t>only</a:t>
            </a:r>
            <a:r>
              <a:rPr lang="de-CH" dirty="0"/>
              <a:t> </a:t>
            </a:r>
            <a:r>
              <a:rPr lang="de-CH" dirty="0" err="1"/>
              <a:t>purged</a:t>
            </a:r>
            <a:r>
              <a:rPr lang="de-CH" dirty="0"/>
              <a:t> </a:t>
            </a:r>
            <a:r>
              <a:rPr lang="de-CH" dirty="0" err="1"/>
              <a:t>when</a:t>
            </a:r>
            <a:r>
              <a:rPr lang="de-CH" dirty="0"/>
              <a:t> </a:t>
            </a:r>
            <a:r>
              <a:rPr lang="de-CH" dirty="0" err="1"/>
              <a:t>there</a:t>
            </a:r>
            <a:r>
              <a:rPr lang="de-CH" dirty="0"/>
              <a:t> </a:t>
            </a:r>
            <a:r>
              <a:rPr lang="de-CH" dirty="0" err="1"/>
              <a:t>is</a:t>
            </a:r>
            <a:r>
              <a:rPr lang="de-CH" dirty="0"/>
              <a:t> at least </a:t>
            </a:r>
            <a:r>
              <a:rPr lang="de-CH" dirty="0" err="1"/>
              <a:t>one</a:t>
            </a:r>
            <a:r>
              <a:rPr lang="de-CH" dirty="0"/>
              <a:t> </a:t>
            </a:r>
            <a:r>
              <a:rPr lang="de-CH" dirty="0" err="1"/>
              <a:t>active</a:t>
            </a:r>
            <a:r>
              <a:rPr lang="de-CH" dirty="0"/>
              <a:t> </a:t>
            </a:r>
            <a:r>
              <a:rPr lang="de-CH" dirty="0" err="1"/>
              <a:t>receiver</a:t>
            </a:r>
            <a:r>
              <a:rPr lang="de-CH" dirty="0"/>
              <a:t> </a:t>
            </a:r>
            <a:r>
              <a:rPr lang="de-CH" dirty="0" err="1"/>
              <a:t>pulling</a:t>
            </a:r>
            <a:r>
              <a:rPr lang="de-CH" dirty="0"/>
              <a:t> </a:t>
            </a:r>
            <a:r>
              <a:rPr lang="de-CH" dirty="0" err="1"/>
              <a:t>from</a:t>
            </a:r>
            <a:r>
              <a:rPr lang="de-CH" dirty="0"/>
              <a:t> </a:t>
            </a:r>
            <a:r>
              <a:rPr lang="de-CH" dirty="0" err="1"/>
              <a:t>the</a:t>
            </a:r>
            <a:r>
              <a:rPr lang="de-CH" dirty="0"/>
              <a:t> </a:t>
            </a:r>
            <a:r>
              <a:rPr lang="de-CH" dirty="0" err="1"/>
              <a:t>main</a:t>
            </a:r>
            <a:r>
              <a:rPr lang="de-CH" dirty="0"/>
              <a:t> </a:t>
            </a:r>
            <a:r>
              <a:rPr lang="de-CH" dirty="0" err="1"/>
              <a:t>queue</a:t>
            </a:r>
            <a:r>
              <a:rPr lang="de-CH" dirty="0"/>
              <a:t> </a:t>
            </a:r>
            <a:r>
              <a:rPr lang="de-CH" dirty="0" err="1"/>
              <a:t>or</a:t>
            </a:r>
            <a:r>
              <a:rPr lang="de-CH" dirty="0"/>
              <a:t> </a:t>
            </a:r>
            <a:r>
              <a:rPr lang="de-CH" dirty="0" err="1"/>
              <a:t>subscription</a:t>
            </a:r>
            <a:r>
              <a:rPr lang="de-CH" dirty="0"/>
              <a:t>, </a:t>
            </a:r>
            <a:r>
              <a:rPr lang="de-CH" dirty="0" err="1"/>
              <a:t>that</a:t>
            </a:r>
            <a:r>
              <a:rPr lang="de-CH" dirty="0"/>
              <a:t> </a:t>
            </a:r>
            <a:r>
              <a:rPr lang="de-CH" dirty="0" err="1"/>
              <a:t>behavior</a:t>
            </a:r>
            <a:r>
              <a:rPr lang="de-CH" dirty="0"/>
              <a:t> </a:t>
            </a:r>
            <a:r>
              <a:rPr lang="de-CH" dirty="0" err="1"/>
              <a:t>is</a:t>
            </a:r>
            <a:r>
              <a:rPr lang="de-CH" dirty="0"/>
              <a:t> </a:t>
            </a:r>
            <a:r>
              <a:rPr lang="de-CH" dirty="0" err="1"/>
              <a:t>by</a:t>
            </a:r>
            <a:r>
              <a:rPr lang="de-CH" dirty="0"/>
              <a:t> design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809298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35</a:t>
            </a:fld>
            <a:endParaRPr lang="de-CH"/>
          </a:p>
        </p:txBody>
      </p:sp>
    </p:spTree>
    <p:extLst>
      <p:ext uri="{BB962C8B-B14F-4D97-AF65-F5344CB8AC3E}">
        <p14:creationId xmlns:p14="http://schemas.microsoft.com/office/powerpoint/2010/main" val="3737743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messages will be discarded that exceeded the time to live. It is possible to set </a:t>
            </a:r>
            <a:r>
              <a:rPr lang="en-US" dirty="0" err="1"/>
              <a:t>QueueDescription.EnableDeadLetteringOnMessageExpiration</a:t>
            </a:r>
            <a:r>
              <a:rPr lang="en-US" dirty="0"/>
              <a:t> or </a:t>
            </a:r>
            <a:r>
              <a:rPr lang="en-US" dirty="0" err="1"/>
              <a:t>SubscriptionDescription.EnableDeadLetteringOnMessageExpiration</a:t>
            </a:r>
            <a:r>
              <a:rPr lang="en-US" dirty="0"/>
              <a:t> and then they will be </a:t>
            </a:r>
            <a:r>
              <a:rPr lang="en-US" dirty="0" err="1"/>
              <a:t>deadlettered</a:t>
            </a: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249480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4282974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Tx/>
              <a:buNone/>
            </a:pPr>
            <a:r>
              <a:rPr lang="en-US" dirty="0"/>
              <a:t>Very brief</a:t>
            </a:r>
          </a:p>
          <a:p>
            <a:pPr marL="0" lvl="0" indent="0">
              <a:buFontTx/>
              <a:buNone/>
            </a:pPr>
            <a:endParaRPr lang="en-US" dirty="0"/>
          </a:p>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171450" lvl="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a:p>
            <a:pPr mar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endParaRPr lang="en-US" dirty="0"/>
          </a:p>
          <a:p>
            <a:pPr marL="0" lvl="0" indent="0">
              <a:buFontTx/>
              <a:buNone/>
            </a:pPr>
            <a:endParaRPr lang="en-US" dirty="0"/>
          </a:p>
          <a:p>
            <a:pPr marL="171450" lvl="0" indent="-171450">
              <a:buFontTx/>
              <a:buChar char="-"/>
            </a:pPr>
            <a:endParaRPr lang="en-US" dirty="0"/>
          </a:p>
          <a:p>
            <a:pPr marL="0" lvl="0" indent="0">
              <a:buFontTx/>
              <a:buNone/>
            </a:pPr>
            <a:r>
              <a:rPr lang="en-US" dirty="0"/>
              <a:t>Can be used together. Let’s focus on ASB for now</a:t>
            </a:r>
          </a:p>
          <a:p>
            <a:pPr marL="628650" lvl="1" indent="-171450">
              <a:buFontTx/>
              <a:buChar char="-"/>
            </a:pPr>
            <a:endParaRPr lang="en-US" dirty="0"/>
          </a:p>
        </p:txBody>
      </p:sp>
      <p:sp>
        <p:nvSpPr>
          <p:cNvPr id="4" name="Foliennummernplatzhalt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72229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will be sent to the transfer dead-letter queue under the following conditions:</a:t>
            </a:r>
          </a:p>
          <a:p>
            <a:endParaRPr lang="en-US" dirty="0"/>
          </a:p>
          <a:p>
            <a:r>
              <a:rPr lang="en-US" dirty="0"/>
              <a:t>- A message passes through more than 4 queues or topics that are chained together.</a:t>
            </a:r>
          </a:p>
          <a:p>
            <a:r>
              <a:rPr lang="en-US" dirty="0"/>
              <a:t>- 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pPr marL="0" indent="0">
              <a:buFontTx/>
              <a:buNone/>
            </a:pPr>
            <a:r>
              <a:rPr lang="en-US" dirty="0"/>
              <a:t>Very powerful in combination with subscriptions to build hierarchies.</a:t>
            </a:r>
          </a:p>
          <a:p>
            <a:pPr marL="0" indent="0">
              <a:buFontTx/>
              <a:buNone/>
            </a:pPr>
            <a:endParaRPr lang="en-US" dirty="0"/>
          </a:p>
          <a:p>
            <a:pPr marL="0" indent="0">
              <a:buFontTx/>
              <a:buNone/>
            </a:pPr>
            <a:r>
              <a:rPr lang="en-US" sz="1200" b="0" i="0" kern="1200" dirty="0">
                <a:solidFill>
                  <a:schemeClr val="tx1"/>
                </a:solidFill>
                <a:effectLst/>
                <a:latin typeface="+mn-lt"/>
                <a:ea typeface="+mn-ea"/>
                <a:cs typeface="+mn-cs"/>
              </a:rPr>
              <a:t>Service Bus bills one operation for each forwarded message.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45</a:t>
            </a:fld>
            <a:endParaRPr lang="de-CH"/>
          </a:p>
        </p:txBody>
      </p:sp>
    </p:spTree>
    <p:extLst>
      <p:ext uri="{BB962C8B-B14F-4D97-AF65-F5344CB8AC3E}">
        <p14:creationId xmlns:p14="http://schemas.microsoft.com/office/powerpoint/2010/main" val="3847899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53</a:t>
            </a:fld>
            <a:endParaRPr lang="de-CH"/>
          </a:p>
        </p:txBody>
      </p:sp>
    </p:spTree>
    <p:extLst>
      <p:ext uri="{BB962C8B-B14F-4D97-AF65-F5344CB8AC3E}">
        <p14:creationId xmlns:p14="http://schemas.microsoft.com/office/powerpoint/2010/main" val="3027252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Label,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2433797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625529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Unless you combine </a:t>
            </a:r>
            <a:r>
              <a:rPr lang="en-US" dirty="0" err="1"/>
              <a:t>pubsub</a:t>
            </a:r>
            <a:r>
              <a:rPr lang="en-US" dirty="0"/>
              <a:t> with forwarding to create rich topologies!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63</a:t>
            </a:fld>
            <a:endParaRPr lang="de-CH"/>
          </a:p>
        </p:txBody>
      </p:sp>
    </p:spTree>
    <p:extLst>
      <p:ext uri="{BB962C8B-B14F-4D97-AF65-F5344CB8AC3E}">
        <p14:creationId xmlns:p14="http://schemas.microsoft.com/office/powerpoint/2010/main" val="3888428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64</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before with a slight twist</a:t>
            </a:r>
          </a:p>
        </p:txBody>
      </p:sp>
      <p:sp>
        <p:nvSpPr>
          <p:cNvPr id="4" name="Slide Number Placeholder 3"/>
          <p:cNvSpPr>
            <a:spLocks noGrp="1"/>
          </p:cNvSpPr>
          <p:nvPr>
            <p:ph type="sldNum" sz="quarter" idx="5"/>
          </p:nvPr>
        </p:nvSpPr>
        <p:spPr/>
        <p:txBody>
          <a:bodyPr/>
          <a:lstStyle/>
          <a:p>
            <a:fld id="{9BCA07FD-5BD5-4529-84B0-48DD2C561176}" type="slidenum">
              <a:rPr lang="de-CH" smtClean="0"/>
              <a:t>66</a:t>
            </a:fld>
            <a:endParaRPr lang="de-CH"/>
          </a:p>
        </p:txBody>
      </p:sp>
    </p:spTree>
    <p:extLst>
      <p:ext uri="{BB962C8B-B14F-4D97-AF65-F5344CB8AC3E}">
        <p14:creationId xmlns:p14="http://schemas.microsoft.com/office/powerpoint/2010/main" val="2907880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280649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9.80 CHF per 12.5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679 CHF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52336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1111467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dirty="0"/>
              <a:t>Use Attachment plugin to reduce messages size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Premium tier – bring a bigger gun</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1303395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a:p>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752629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a:p>
            <a:endParaRPr lang="en-CA" dirty="0"/>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960527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First send </a:t>
            </a:r>
            <a:r>
              <a:rPr lang="de-CH" dirty="0" err="1"/>
              <a:t>messages</a:t>
            </a:r>
            <a:r>
              <a:rPr lang="de-CH" dirty="0"/>
              <a:t> </a:t>
            </a:r>
            <a:r>
              <a:rPr lang="de-CH" dirty="0" err="1"/>
              <a:t>within</a:t>
            </a:r>
            <a:r>
              <a:rPr lang="de-CH" dirty="0"/>
              <a:t> </a:t>
            </a:r>
            <a:r>
              <a:rPr lang="de-CH" dirty="0" err="1"/>
              <a:t>receive</a:t>
            </a:r>
            <a:r>
              <a:rPr lang="de-CH" dirty="0"/>
              <a:t> </a:t>
            </a:r>
            <a:r>
              <a:rPr lang="de-CH" dirty="0" err="1"/>
              <a:t>without</a:t>
            </a:r>
            <a:r>
              <a:rPr lang="de-CH" dirty="0"/>
              <a:t> TX </a:t>
            </a:r>
            <a:r>
              <a:rPr lang="de-CH" dirty="0" err="1"/>
              <a:t>Scope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4014286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82</a:t>
            </a:fld>
            <a:endParaRPr lang="de-CH"/>
          </a:p>
        </p:txBody>
      </p:sp>
    </p:spTree>
    <p:extLst>
      <p:ext uri="{BB962C8B-B14F-4D97-AF65-F5344CB8AC3E}">
        <p14:creationId xmlns:p14="http://schemas.microsoft.com/office/powerpoint/2010/main" val="4222683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2147267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87</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89</a:t>
            </a:fld>
            <a:endParaRPr lang="de-CH"/>
          </a:p>
        </p:txBody>
      </p:sp>
    </p:spTree>
    <p:extLst>
      <p:ext uri="{BB962C8B-B14F-4D97-AF65-F5344CB8AC3E}">
        <p14:creationId xmlns:p14="http://schemas.microsoft.com/office/powerpoint/2010/main" val="679869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Duplicate detection takes the doubt out of these situations by enabling the sender resend the same message, and the queue or topic discards any duplicate copies. For application controlled message ids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duplicate detection time history defaults to 30 seconds for queues and topics, with a maximum value of seven days.</a:t>
            </a:r>
          </a:p>
          <a:p>
            <a:endParaRPr lang="en-US" dirty="0"/>
          </a:p>
          <a:p>
            <a:r>
              <a:rPr lang="en-US" sz="1200" b="0" i="0" kern="1200" dirty="0">
                <a:solidFill>
                  <a:schemeClr val="tx1"/>
                </a:solidFill>
                <a:effectLst/>
                <a:latin typeface="+mn-lt"/>
                <a:ea typeface="+mn-ea"/>
                <a:cs typeface="+mn-cs"/>
              </a:rPr>
              <a:t>Enabling duplicate detection and the size of the window directly impact the queue (and topic) throughput, since all recorded message-ids must be matched against the newly submitted message identifier.</a:t>
            </a:r>
          </a:p>
          <a:p>
            <a:r>
              <a:rPr lang="en-US" sz="1200" b="0" i="0" kern="1200" dirty="0">
                <a:solidFill>
                  <a:schemeClr val="tx1"/>
                </a:solidFill>
                <a:effectLst/>
                <a:latin typeface="+mn-lt"/>
                <a:ea typeface="+mn-ea"/>
                <a:cs typeface="+mn-cs"/>
              </a:rPr>
              <a:t>Keeping the window small means that fewer message-ids must be retained and matched, and throughput is impacted less. For high throughput entities that require duplicate detection, you should keep the window as small as possible.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1359167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Rework to just show the latest client</a:t>
            </a:r>
          </a:p>
        </p:txBody>
      </p:sp>
      <p:sp>
        <p:nvSpPr>
          <p:cNvPr id="4" name="Slide Number Placeholder 3"/>
          <p:cNvSpPr>
            <a:spLocks noGrp="1"/>
          </p:cNvSpPr>
          <p:nvPr>
            <p:ph type="sldNum" sz="quarter" idx="10"/>
          </p:nvPr>
        </p:nvSpPr>
        <p:spPr/>
        <p:txBody>
          <a:bodyPr/>
          <a:lstStyle/>
          <a:p>
            <a:fld id="{8DF7B682-A23C-4AC9-A63F-72C4BE33EF59}" type="slidenum">
              <a:rPr lang="en-CA" smtClean="0"/>
              <a:t>4</a:t>
            </a:fld>
            <a:endParaRPr lang="en-CA"/>
          </a:p>
        </p:txBody>
      </p:sp>
    </p:spTree>
    <p:extLst>
      <p:ext uri="{BB962C8B-B14F-4D97-AF65-F5344CB8AC3E}">
        <p14:creationId xmlns:p14="http://schemas.microsoft.com/office/powerpoint/2010/main" val="39038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Serverless360 –management, monitoring, and troubleshooting</a:t>
            </a:r>
          </a:p>
          <a:p>
            <a:r>
              <a:rPr lang="en-CA" dirty="0" err="1"/>
              <a:t>SBExplorer</a:t>
            </a:r>
            <a:endParaRPr lang="en-CA"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Aside from the predictable throughput and dedicated resources, there are some advanced features that are only available to the premium tier club members</a:t>
            </a:r>
          </a:p>
          <a:p>
            <a:endParaRPr lang="en-US" dirty="0"/>
          </a:p>
          <a:p>
            <a:r>
              <a:rPr lang="en-CA" dirty="0"/>
              <a:t>VNET support</a:t>
            </a:r>
          </a:p>
          <a:p>
            <a:r>
              <a:rPr lang="en-CA" dirty="0" err="1"/>
              <a:t>GeoDR</a:t>
            </a:r>
            <a:endParaRPr lang="en-CA" dirty="0"/>
          </a:p>
          <a:p>
            <a:r>
              <a:rPr lang="en-CA" dirty="0"/>
              <a:t>Azure Zones</a:t>
            </a:r>
          </a:p>
          <a:p>
            <a:r>
              <a:rPr lang="en-CA" dirty="0" err="1"/>
              <a:t>EventGrid</a:t>
            </a:r>
            <a:r>
              <a:rPr lang="en-CA" dirty="0"/>
              <a:t> integration</a:t>
            </a:r>
          </a:p>
          <a:p>
            <a:r>
              <a:rPr lang="en-CA" dirty="0"/>
              <a:t>Dedicated resources</a:t>
            </a:r>
          </a:p>
          <a:p>
            <a:r>
              <a:rPr lang="en-CA" dirty="0"/>
              <a:t>Predictable throughput</a:t>
            </a:r>
          </a:p>
          <a:p>
            <a:r>
              <a:rPr lang="en-CA" dirty="0"/>
              <a:t>1MB message size</a:t>
            </a:r>
          </a:p>
          <a:p>
            <a:endParaRPr lang="en-US" dirty="0"/>
          </a:p>
          <a:p>
            <a:r>
              <a:rPr lang="en-US" dirty="0"/>
              <a:t>Vs</a:t>
            </a:r>
          </a:p>
          <a:p>
            <a:endParaRPr lang="en-US" dirty="0"/>
          </a:p>
          <a:p>
            <a:r>
              <a:rPr lang="en-CA" dirty="0"/>
              <a:t>Lower budget requirement</a:t>
            </a:r>
          </a:p>
          <a:p>
            <a:r>
              <a:rPr lang="en-CA" dirty="0"/>
              <a:t>Multiple namespaces</a:t>
            </a:r>
          </a:p>
          <a:p>
            <a:r>
              <a:rPr lang="en-CA" dirty="0"/>
              <a:t>Decent message size</a:t>
            </a:r>
          </a:p>
          <a:p>
            <a:r>
              <a:rPr lang="en-CA" dirty="0"/>
              <a:t>Gets the job done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96</a:t>
            </a:fld>
            <a:endParaRPr lang="de-CH"/>
          </a:p>
        </p:txBody>
      </p:sp>
    </p:spTree>
    <p:extLst>
      <p:ext uri="{BB962C8B-B14F-4D97-AF65-F5344CB8AC3E}">
        <p14:creationId xmlns:p14="http://schemas.microsoft.com/office/powerpoint/2010/main" val="1412889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99</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100</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101</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a:t>
            </a:fld>
            <a:endParaRPr lang="de-CH"/>
          </a:p>
        </p:txBody>
      </p:sp>
    </p:spTree>
    <p:extLst>
      <p:ext uri="{BB962C8B-B14F-4D97-AF65-F5344CB8AC3E}">
        <p14:creationId xmlns:p14="http://schemas.microsoft.com/office/powerpoint/2010/main" val="103009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2102786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48304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MessageReceiver.ReceiveAsync</a:t>
            </a:r>
            <a:r>
              <a:rPr lang="en-US" dirty="0"/>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dirty="0" err="1"/>
              <a:t>MessageHandlerOptions</a:t>
            </a:r>
            <a:endParaRPr lang="en-CA" dirty="0"/>
          </a:p>
          <a:p>
            <a:pPr marL="171450" indent="-171450">
              <a:buFontTx/>
              <a:buChar char="-"/>
            </a:pPr>
            <a:r>
              <a:rPr lang="en-CA" dirty="0"/>
              <a:t>Exception handler with </a:t>
            </a:r>
            <a:r>
              <a:rPr lang="en-CA" dirty="0" err="1"/>
              <a:t>ExceptionReceiveContext</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MaxAutoRenewDuration</a:t>
            </a:r>
            <a:r>
              <a:rPr lang="en-CA" dirty="0"/>
              <a:t> (defaults to 5mins) </a:t>
            </a:r>
          </a:p>
          <a:p>
            <a:pPr marL="171450" indent="-171450">
              <a:buFontTx/>
              <a:buChar char="-"/>
            </a:pPr>
            <a:endParaRPr lang="en-CA" dirty="0"/>
          </a:p>
          <a:p>
            <a:pPr marL="0" indent="0">
              <a:buFontTx/>
              <a:buNone/>
            </a:pPr>
            <a:r>
              <a:rPr lang="en-CA" dirty="0"/>
              <a:t>Talk about </a:t>
            </a:r>
            <a:r>
              <a:rPr lang="en-CA" dirty="0" err="1"/>
              <a:t>PeekLock</a:t>
            </a:r>
            <a:r>
              <a:rPr lang="en-CA" dirty="0"/>
              <a:t> and </a:t>
            </a:r>
            <a:r>
              <a:rPr lang="de-CH" sz="1200" b="0" i="0" kern="1200" dirty="0" err="1">
                <a:solidFill>
                  <a:schemeClr val="tx1"/>
                </a:solidFill>
                <a:effectLst/>
                <a:latin typeface="+mn-lt"/>
                <a:ea typeface="+mn-ea"/>
                <a:cs typeface="+mn-cs"/>
              </a:rPr>
              <a:t>ReceiveAndDelete</a:t>
            </a:r>
            <a:endParaRPr lang="en-CA" dirty="0"/>
          </a:p>
          <a:p>
            <a:pPr marL="171450" indent="-171450">
              <a:buFontTx/>
              <a:buChar char="-"/>
            </a:pPr>
            <a:endParaRPr lang="en-CA" dirty="0"/>
          </a:p>
          <a:p>
            <a:r>
              <a:rPr lang="en-CA" dirty="0"/>
              <a:t>What’s the right way? If you need to process incoming messages one by one and don’t want to build message pump logic, </a:t>
            </a:r>
            <a:r>
              <a:rPr lang="en-CA" dirty="0" err="1"/>
              <a:t>MessageHandler</a:t>
            </a:r>
            <a:r>
              <a:rPr lang="en-CA" dirty="0"/>
              <a:t> is a good option.</a:t>
            </a:r>
          </a:p>
          <a:p>
            <a:r>
              <a:rPr lang="en-CA" dirty="0"/>
              <a:t>If batching is important, manual receive is a better option.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202307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Exception</a:t>
            </a:r>
            <a:r>
              <a:rPr lang="de-CH" dirty="0"/>
              <a:t> </a:t>
            </a:r>
            <a:r>
              <a:rPr lang="de-CH" dirty="0" err="1"/>
              <a:t>case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6002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02.03.2021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02.03.2021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02.03.2021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02.03.2021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02.03.2021</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02.03.2021</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02.03.2021</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02.03.2021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02.03.2021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02.03.2021</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8.png"/><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1.png"/><Relationship Id="rId4"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5.mp4"/><Relationship Id="rId1" Type="http://schemas.microsoft.com/office/2007/relationships/media" Target="../media/media25.mp4"/><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2.png"/><Relationship Id="rId4"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3.mp4"/><Relationship Id="rId1" Type="http://schemas.microsoft.com/office/2007/relationships/media" Target="../media/media33.mp4"/><Relationship Id="rId4" Type="http://schemas.openxmlformats.org/officeDocument/2006/relationships/image" Target="../media/image7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4.mp4"/><Relationship Id="rId1" Type="http://schemas.microsoft.com/office/2007/relationships/media" Target="../media/media34.mp4"/><Relationship Id="rId4" Type="http://schemas.openxmlformats.org/officeDocument/2006/relationships/image" Target="../media/image74.png"/></Relationships>
</file>

<file path=ppt/slides/_rels/slide9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www.1001fonts.com/fake-receipt-font.html" TargetMode="External"/><Relationship Id="rId7"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828836"/>
            <a:ext cx="10265434" cy="1200329"/>
          </a:xfrm>
          <a:prstGeom prst="rect">
            <a:avLst/>
          </a:prstGeom>
        </p:spPr>
        <p:txBody>
          <a:bodyPr wrap="square">
            <a:spAutoFit/>
          </a:bodyPr>
          <a:lstStyle/>
          <a:p>
            <a:pPr algn="r"/>
            <a:r>
              <a:rPr lang="en-US" sz="7200" dirty="0">
                <a:solidFill>
                  <a:schemeClr val="accent2"/>
                </a:solidFill>
                <a:latin typeface="Yanone Kaffeesatz Regular" panose="02000000000000000000" pitchFamily="2" charset="0"/>
              </a:rPr>
              <a:t>Deep Dive with Azure Service Bus</a:t>
            </a:r>
            <a:endParaRPr lang="de-CH" sz="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hteck 2">
            <a:extLst>
              <a:ext uri="{FF2B5EF4-FFF2-40B4-BE49-F238E27FC236}">
                <a16:creationId xmlns:a16="http://schemas.microsoft.com/office/drawing/2014/main" id="{F05EECC1-6F22-4B09-910C-C297269599F5}"/>
              </a:ext>
            </a:extLst>
          </p:cNvPr>
          <p:cNvSpPr/>
          <p:nvPr/>
        </p:nvSpPr>
        <p:spPr>
          <a:xfrm>
            <a:off x="8387875" y="4029165"/>
            <a:ext cx="2840842" cy="707886"/>
          </a:xfrm>
          <a:prstGeom prst="rect">
            <a:avLst/>
          </a:prstGeom>
        </p:spPr>
        <p:txBody>
          <a:bodyPr wrap="none">
            <a:spAutoFit/>
          </a:bodyPr>
          <a:lstStyle/>
          <a:p>
            <a:r>
              <a:rPr lang="en-US" sz="4000" dirty="0">
                <a:solidFill>
                  <a:schemeClr val="accent4"/>
                </a:solidFill>
                <a:latin typeface="Yanone Kaffeesatz Regular" panose="02000000000000000000" pitchFamily="2" charset="0"/>
              </a:rPr>
              <a:t>@</a:t>
            </a:r>
            <a:r>
              <a:rPr lang="en-US" sz="4000" dirty="0" err="1">
                <a:solidFill>
                  <a:schemeClr val="accent4"/>
                </a:solidFill>
                <a:latin typeface="Yanone Kaffeesatz Regular" panose="02000000000000000000" pitchFamily="2" charset="0"/>
              </a:rPr>
              <a:t>danielmarbach</a:t>
            </a:r>
            <a:endParaRPr lang="en-US" sz="4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3">
            <a:hlinkClick r:id="" action="ppaction://media"/>
            <a:extLst>
              <a:ext uri="{FF2B5EF4-FFF2-40B4-BE49-F238E27FC236}">
                <a16:creationId xmlns:a16="http://schemas.microsoft.com/office/drawing/2014/main" id="{D2E4B7BC-1DCB-4104-A40D-6B4938F50B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35000"/>
            <a:ext cx="13817600" cy="7772400"/>
          </a:xfrm>
          <a:prstGeom prst="rect">
            <a:avLst/>
          </a:prstGeom>
        </p:spPr>
      </p:pic>
    </p:spTree>
    <p:extLst>
      <p:ext uri="{BB962C8B-B14F-4D97-AF65-F5344CB8AC3E}">
        <p14:creationId xmlns:p14="http://schemas.microsoft.com/office/powerpoint/2010/main" val="3893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090172"/>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4">
            <a:hlinkClick r:id="" action="ppaction://media"/>
            <a:extLst>
              <a:ext uri="{FF2B5EF4-FFF2-40B4-BE49-F238E27FC236}">
                <a16:creationId xmlns:a16="http://schemas.microsoft.com/office/drawing/2014/main" id="{7BD328A3-D61D-468C-90D7-D60E5D605C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27000"/>
            <a:ext cx="12643553" cy="7111999"/>
          </a:xfrm>
          <a:prstGeom prst="rect">
            <a:avLst/>
          </a:prstGeom>
        </p:spPr>
      </p:pic>
    </p:spTree>
    <p:extLst>
      <p:ext uri="{BB962C8B-B14F-4D97-AF65-F5344CB8AC3E}">
        <p14:creationId xmlns:p14="http://schemas.microsoft.com/office/powerpoint/2010/main" val="276700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988672" y="1851645"/>
            <a:ext cx="1021465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Management</a:t>
            </a:r>
            <a:endParaRPr lang="de-CH" sz="2000" dirty="0"/>
          </a:p>
        </p:txBody>
      </p:sp>
    </p:spTree>
    <p:extLst>
      <p:ext uri="{BB962C8B-B14F-4D97-AF65-F5344CB8AC3E}">
        <p14:creationId xmlns:p14="http://schemas.microsoft.com/office/powerpoint/2010/main" val="4247192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5DB57-8D95-45C7-921A-412A4E4E7790}"/>
              </a:ext>
            </a:extLst>
          </p:cNvPr>
          <p:cNvPicPr>
            <a:picLocks noChangeAspect="1"/>
          </p:cNvPicPr>
          <p:nvPr/>
        </p:nvPicPr>
        <p:blipFill>
          <a:blip r:embed="rId2"/>
          <a:stretch>
            <a:fillRect/>
          </a:stretch>
        </p:blipFill>
        <p:spPr>
          <a:xfrm>
            <a:off x="657225" y="2171700"/>
            <a:ext cx="10077847" cy="1701800"/>
          </a:xfrm>
          <a:prstGeom prst="rect">
            <a:avLst/>
          </a:prstGeom>
        </p:spPr>
      </p:pic>
      <p:pic>
        <p:nvPicPr>
          <p:cNvPr id="3" name="Picture 2">
            <a:extLst>
              <a:ext uri="{FF2B5EF4-FFF2-40B4-BE49-F238E27FC236}">
                <a16:creationId xmlns:a16="http://schemas.microsoft.com/office/drawing/2014/main" id="{E06519AE-F336-4142-A426-64F63C159A21}"/>
              </a:ext>
            </a:extLst>
          </p:cNvPr>
          <p:cNvPicPr>
            <a:picLocks noChangeAspect="1"/>
          </p:cNvPicPr>
          <p:nvPr/>
        </p:nvPicPr>
        <p:blipFill>
          <a:blip r:embed="rId3"/>
          <a:stretch>
            <a:fillRect/>
          </a:stretch>
        </p:blipFill>
        <p:spPr>
          <a:xfrm>
            <a:off x="657225" y="1042987"/>
            <a:ext cx="10877550" cy="352425"/>
          </a:xfrm>
          <a:prstGeom prst="rect">
            <a:avLst/>
          </a:prstGeom>
        </p:spPr>
      </p:pic>
    </p:spTree>
    <p:extLst>
      <p:ext uri="{BB962C8B-B14F-4D97-AF65-F5344CB8AC3E}">
        <p14:creationId xmlns:p14="http://schemas.microsoft.com/office/powerpoint/2010/main" val="412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3082996" y="1851645"/>
            <a:ext cx="602600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Receive</a:t>
            </a:r>
            <a:endParaRPr lang="de-CH" sz="2000" dirty="0"/>
          </a:p>
        </p:txBody>
      </p:sp>
    </p:spTree>
    <p:extLst>
      <p:ext uri="{BB962C8B-B14F-4D97-AF65-F5344CB8AC3E}">
        <p14:creationId xmlns:p14="http://schemas.microsoft.com/office/powerpoint/2010/main" val="4078030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2"/>
          <a:srcRect r="34920" b="86948"/>
          <a:stretch/>
        </p:blipFill>
        <p:spPr>
          <a:xfrm>
            <a:off x="1007248" y="2798762"/>
            <a:ext cx="10177504" cy="1260475"/>
          </a:xfrm>
          <a:prstGeom prst="rect">
            <a:avLst/>
          </a:prstGeom>
        </p:spPr>
      </p:pic>
    </p:spTree>
    <p:extLst>
      <p:ext uri="{BB962C8B-B14F-4D97-AF65-F5344CB8AC3E}">
        <p14:creationId xmlns:p14="http://schemas.microsoft.com/office/powerpoint/2010/main" val="3007436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3"/>
          <a:srcRect t="14023" b="2329"/>
          <a:stretch/>
        </p:blipFill>
        <p:spPr>
          <a:xfrm>
            <a:off x="381000" y="495300"/>
            <a:ext cx="11751926" cy="6070599"/>
          </a:xfrm>
          <a:prstGeom prst="rect">
            <a:avLst/>
          </a:prstGeom>
        </p:spPr>
      </p:pic>
    </p:spTree>
    <p:extLst>
      <p:ext uri="{BB962C8B-B14F-4D97-AF65-F5344CB8AC3E}">
        <p14:creationId xmlns:p14="http://schemas.microsoft.com/office/powerpoint/2010/main" val="1578457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1">
            <a:hlinkClick r:id="" action="ppaction://media"/>
            <a:extLst>
              <a:ext uri="{FF2B5EF4-FFF2-40B4-BE49-F238E27FC236}">
                <a16:creationId xmlns:a16="http://schemas.microsoft.com/office/drawing/2014/main" id="{69824694-261B-4945-82CF-414BC8785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433776" cy="7556499"/>
          </a:xfrm>
          <a:prstGeom prst="rect">
            <a:avLst/>
          </a:prstGeom>
        </p:spPr>
      </p:pic>
    </p:spTree>
    <p:extLst>
      <p:ext uri="{BB962C8B-B14F-4D97-AF65-F5344CB8AC3E}">
        <p14:creationId xmlns:p14="http://schemas.microsoft.com/office/powerpoint/2010/main" val="2176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2">
            <a:hlinkClick r:id="" action="ppaction://media"/>
            <a:extLst>
              <a:ext uri="{FF2B5EF4-FFF2-40B4-BE49-F238E27FC236}">
                <a16:creationId xmlns:a16="http://schemas.microsoft.com/office/drawing/2014/main" id="{B4991D60-1784-4691-B449-6BC2A7E28E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96900"/>
            <a:ext cx="13478932" cy="7581899"/>
          </a:xfrm>
          <a:prstGeom prst="rect">
            <a:avLst/>
          </a:prstGeom>
        </p:spPr>
      </p:pic>
    </p:spTree>
    <p:extLst>
      <p:ext uri="{BB962C8B-B14F-4D97-AF65-F5344CB8AC3E}">
        <p14:creationId xmlns:p14="http://schemas.microsoft.com/office/powerpoint/2010/main" val="2945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891161-E677-4E20-818D-7033E8E1D6F8}"/>
              </a:ext>
            </a:extLst>
          </p:cNvPr>
          <p:cNvSpPr/>
          <p:nvPr/>
        </p:nvSpPr>
        <p:spPr>
          <a:xfrm>
            <a:off x="996288" y="2367171"/>
            <a:ext cx="4588115" cy="2123658"/>
          </a:xfrm>
          <a:prstGeom prst="rect">
            <a:avLst/>
          </a:prstGeom>
        </p:spPr>
        <p:txBody>
          <a:bodyPr wrap="none">
            <a:spAutoFit/>
          </a:bodyPr>
          <a:lstStyle/>
          <a:p>
            <a:r>
              <a:rPr lang="en-US" sz="6600" dirty="0" err="1">
                <a:solidFill>
                  <a:schemeClr val="accent4"/>
                </a:solidFill>
                <a:latin typeface="Yanone Kaffeesatz Regular" panose="02000000000000000000" pitchFamily="2" charset="0"/>
              </a:rPr>
              <a:t>MessageSender</a:t>
            </a:r>
            <a:endParaRPr lang="en-US" sz="6600" dirty="0">
              <a:solidFill>
                <a:schemeClr val="accent4"/>
              </a:solidFill>
              <a:latin typeface="Yanone Kaffeesatz Regular" panose="02000000000000000000" pitchFamily="2" charset="0"/>
            </a:endParaRPr>
          </a:p>
          <a:p>
            <a:r>
              <a:rPr lang="en-US" sz="6600" dirty="0" err="1">
                <a:solidFill>
                  <a:schemeClr val="accent4"/>
                </a:solidFill>
                <a:latin typeface="Yanone Kaffeesatz Regular" panose="02000000000000000000" pitchFamily="2" charset="0"/>
              </a:rPr>
              <a:t>MessageReceiver</a:t>
            </a:r>
            <a:endParaRPr lang="de-CH" sz="2000" dirty="0">
              <a:solidFill>
                <a:schemeClr val="accent4"/>
              </a:solidFill>
            </a:endParaRPr>
          </a:p>
        </p:txBody>
      </p:sp>
      <p:sp>
        <p:nvSpPr>
          <p:cNvPr id="4" name="Rectangle 3">
            <a:extLst>
              <a:ext uri="{FF2B5EF4-FFF2-40B4-BE49-F238E27FC236}">
                <a16:creationId xmlns:a16="http://schemas.microsoft.com/office/drawing/2014/main" id="{12573A0C-373D-4335-A89F-EB0C09A3ACE4}"/>
              </a:ext>
            </a:extLst>
          </p:cNvPr>
          <p:cNvSpPr/>
          <p:nvPr/>
        </p:nvSpPr>
        <p:spPr>
          <a:xfrm>
            <a:off x="6705427" y="1859339"/>
            <a:ext cx="4878259" cy="3139321"/>
          </a:xfrm>
          <a:prstGeom prst="rect">
            <a:avLst/>
          </a:prstGeom>
        </p:spPr>
        <p:txBody>
          <a:bodyPr wrap="none">
            <a:spAutoFit/>
          </a:bodyPr>
          <a:lstStyle/>
          <a:p>
            <a:r>
              <a:rPr lang="en-US" sz="6600" dirty="0" err="1">
                <a:solidFill>
                  <a:schemeClr val="tx2"/>
                </a:solidFill>
                <a:latin typeface="Yanone Kaffeesatz Regular" panose="02000000000000000000" pitchFamily="2" charset="0"/>
              </a:rPr>
              <a:t>QueueClient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TopicClient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SubscriptionClient</a:t>
            </a:r>
            <a:endParaRPr lang="de-CH" sz="2000" dirty="0">
              <a:solidFill>
                <a:schemeClr val="tx2"/>
              </a:solidFill>
            </a:endParaRPr>
          </a:p>
        </p:txBody>
      </p:sp>
    </p:spTree>
    <p:extLst>
      <p:ext uri="{BB962C8B-B14F-4D97-AF65-F5344CB8AC3E}">
        <p14:creationId xmlns:p14="http://schemas.microsoft.com/office/powerpoint/2010/main" val="3616405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44759E3A-3C82-4276-A43D-A78CCA31891C}"/>
              </a:ext>
            </a:extLst>
          </p:cNvPr>
          <p:cNvGrpSpPr/>
          <p:nvPr/>
        </p:nvGrpSpPr>
        <p:grpSpPr>
          <a:xfrm>
            <a:off x="3374429" y="2205633"/>
            <a:ext cx="2556867" cy="3076502"/>
            <a:chOff x="4530329" y="2196703"/>
            <a:chExt cx="2556867" cy="3076502"/>
          </a:xfrm>
        </p:grpSpPr>
        <p:pic>
          <p:nvPicPr>
            <p:cNvPr id="21" name="Picture 6">
              <a:extLst>
                <a:ext uri="{FF2B5EF4-FFF2-40B4-BE49-F238E27FC236}">
                  <a16:creationId xmlns:a16="http://schemas.microsoft.com/office/drawing/2014/main" id="{42D0CF5A-40FB-44B1-B72B-ABC975669A9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2769" t="1447" r="6258"/>
            <a:stretch>
              <a:fillRect/>
            </a:stretch>
          </p:blipFill>
          <p:spPr bwMode="auto">
            <a:xfrm>
              <a:off x="5091410"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FD255362-01E5-4C2F-9019-C84A726E7516}"/>
                </a:ext>
              </a:extLst>
            </p:cNvPr>
            <p:cNvSpPr txBox="1"/>
            <p:nvPr/>
          </p:nvSpPr>
          <p:spPr>
            <a:xfrm>
              <a:off x="4929187" y="3839766"/>
              <a:ext cx="1769567"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Hubs</a:t>
              </a:r>
            </a:p>
          </p:txBody>
        </p:sp>
        <p:sp>
          <p:nvSpPr>
            <p:cNvPr id="26" name="TextBox 9">
              <a:extLst>
                <a:ext uri="{FF2B5EF4-FFF2-40B4-BE49-F238E27FC236}">
                  <a16:creationId xmlns:a16="http://schemas.microsoft.com/office/drawing/2014/main" id="{DAAC46B2-F3AF-48BD-BB84-889A5723F311}"/>
                </a:ext>
              </a:extLst>
            </p:cNvPr>
            <p:cNvSpPr txBox="1"/>
            <p:nvPr/>
          </p:nvSpPr>
          <p:spPr>
            <a:xfrm>
              <a:off x="4530329" y="4426149"/>
              <a:ext cx="2556867" cy="847056"/>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Big data streaming</a:t>
              </a: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grpSp>
      <p:grpSp>
        <p:nvGrpSpPr>
          <p:cNvPr id="35" name="Gruppieren 34">
            <a:extLst>
              <a:ext uri="{FF2B5EF4-FFF2-40B4-BE49-F238E27FC236}">
                <a16:creationId xmlns:a16="http://schemas.microsoft.com/office/drawing/2014/main" id="{C5CE27F8-6DBE-4963-A473-92EB92DA8E7B}"/>
              </a:ext>
            </a:extLst>
          </p:cNvPr>
          <p:cNvGrpSpPr/>
          <p:nvPr/>
        </p:nvGrpSpPr>
        <p:grpSpPr>
          <a:xfrm>
            <a:off x="8925224" y="2205633"/>
            <a:ext cx="2556867" cy="2748193"/>
            <a:chOff x="8925224" y="2205633"/>
            <a:chExt cx="2556867" cy="2748193"/>
          </a:xfrm>
        </p:grpSpPr>
        <p:pic>
          <p:nvPicPr>
            <p:cNvPr id="20" name="Picture 5">
              <a:extLst>
                <a:ext uri="{FF2B5EF4-FFF2-40B4-BE49-F238E27FC236}">
                  <a16:creationId xmlns:a16="http://schemas.microsoft.com/office/drawing/2014/main" id="{FB889C65-AD3D-464E-8D7E-89C189CF7A2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471422"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6">
              <a:extLst>
                <a:ext uri="{FF2B5EF4-FFF2-40B4-BE49-F238E27FC236}">
                  <a16:creationId xmlns:a16="http://schemas.microsoft.com/office/drawing/2014/main" id="{8E78D002-16BE-42EE-8E16-9B1DBC0016F3}"/>
                </a:ext>
              </a:extLst>
            </p:cNvPr>
            <p:cNvSpPr txBox="1"/>
            <p:nvPr/>
          </p:nvSpPr>
          <p:spPr>
            <a:xfrm>
              <a:off x="9200555" y="3848695"/>
              <a:ext cx="2031504"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Service Bus</a:t>
              </a:r>
            </a:p>
          </p:txBody>
        </p:sp>
        <p:sp>
          <p:nvSpPr>
            <p:cNvPr id="27" name="TextBox 10">
              <a:extLst>
                <a:ext uri="{FF2B5EF4-FFF2-40B4-BE49-F238E27FC236}">
                  <a16:creationId xmlns:a16="http://schemas.microsoft.com/office/drawing/2014/main" id="{6F151F42-DCB4-45CD-A035-7168391D8C03}"/>
                </a:ext>
              </a:extLst>
            </p:cNvPr>
            <p:cNvSpPr txBox="1"/>
            <p:nvPr/>
          </p:nvSpPr>
          <p:spPr>
            <a:xfrm>
              <a:off x="8925224" y="4405313"/>
              <a:ext cx="2556867" cy="548513"/>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Enterprise messaging </a:t>
              </a:r>
            </a:p>
          </p:txBody>
        </p:sp>
      </p:grpSp>
      <p:grpSp>
        <p:nvGrpSpPr>
          <p:cNvPr id="37" name="Gruppieren 36">
            <a:extLst>
              <a:ext uri="{FF2B5EF4-FFF2-40B4-BE49-F238E27FC236}">
                <a16:creationId xmlns:a16="http://schemas.microsoft.com/office/drawing/2014/main" id="{D6DE2F6B-77B7-4C2C-A2E0-57CDAF6BF667}"/>
              </a:ext>
            </a:extLst>
          </p:cNvPr>
          <p:cNvGrpSpPr/>
          <p:nvPr/>
        </p:nvGrpSpPr>
        <p:grpSpPr>
          <a:xfrm>
            <a:off x="709909" y="2230934"/>
            <a:ext cx="2556867" cy="3328199"/>
            <a:chOff x="2473524" y="2222004"/>
            <a:chExt cx="2556867" cy="3328199"/>
          </a:xfrm>
        </p:grpSpPr>
        <p:sp>
          <p:nvSpPr>
            <p:cNvPr id="29" name="TextBox 12">
              <a:extLst>
                <a:ext uri="{FF2B5EF4-FFF2-40B4-BE49-F238E27FC236}">
                  <a16:creationId xmlns:a16="http://schemas.microsoft.com/office/drawing/2014/main" id="{35296D5B-5ED7-4CC8-B808-8C79F8F6F4C7}"/>
                </a:ext>
              </a:extLst>
            </p:cNvPr>
            <p:cNvSpPr txBox="1"/>
            <p:nvPr/>
          </p:nvSpPr>
          <p:spPr>
            <a:xfrm>
              <a:off x="2817317" y="3839766"/>
              <a:ext cx="1771055"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Grid</a:t>
              </a:r>
            </a:p>
          </p:txBody>
        </p:sp>
        <p:sp>
          <p:nvSpPr>
            <p:cNvPr id="30" name="TextBox 13">
              <a:extLst>
                <a:ext uri="{FF2B5EF4-FFF2-40B4-BE49-F238E27FC236}">
                  <a16:creationId xmlns:a16="http://schemas.microsoft.com/office/drawing/2014/main" id="{8E05550C-DF88-472D-A902-66194DB0EDEC}"/>
                </a:ext>
              </a:extLst>
            </p:cNvPr>
            <p:cNvSpPr txBox="1"/>
            <p:nvPr/>
          </p:nvSpPr>
          <p:spPr>
            <a:xfrm>
              <a:off x="2473524" y="4426148"/>
              <a:ext cx="2556867" cy="1124055"/>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Cross cloud reactive </a:t>
              </a:r>
              <a:r>
                <a:rPr lang="en-US" sz="2000" kern="0" dirty="0" err="1">
                  <a:solidFill>
                    <a:schemeClr val="accent4"/>
                  </a:solidFill>
                  <a:latin typeface="Yanone Kaffeesatz Regular" panose="02000000000000000000" pitchFamily="2" charset="0"/>
                </a:rPr>
                <a:t>eventing</a:t>
              </a:r>
              <a:endParaRPr lang="en-US" sz="2000" kern="0" dirty="0">
                <a:solidFill>
                  <a:schemeClr val="accent4"/>
                </a:solidFill>
                <a:latin typeface="Yanone Kaffeesatz Regular" panose="02000000000000000000" pitchFamily="2" charset="0"/>
              </a:endParaRP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pic>
          <p:nvPicPr>
            <p:cNvPr id="31" name="Graphic 3">
              <a:extLst>
                <a:ext uri="{FF2B5EF4-FFF2-40B4-BE49-F238E27FC236}">
                  <a16:creationId xmlns:a16="http://schemas.microsoft.com/office/drawing/2014/main" id="{5E7BD8D4-F05A-4B1A-9BB0-DB5CDBD99B49}"/>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945309" y="2222004"/>
              <a:ext cx="1446609" cy="1445121"/>
            </a:xfrm>
            <a:prstGeom prst="rect">
              <a:avLst/>
            </a:prstGeom>
          </p:spPr>
        </p:pic>
      </p:grpSp>
      <p:grpSp>
        <p:nvGrpSpPr>
          <p:cNvPr id="38" name="Gruppieren 37">
            <a:extLst>
              <a:ext uri="{FF2B5EF4-FFF2-40B4-BE49-F238E27FC236}">
                <a16:creationId xmlns:a16="http://schemas.microsoft.com/office/drawing/2014/main" id="{A5710EE5-8DC1-4CF5-AF43-53E0F6832551}"/>
              </a:ext>
            </a:extLst>
          </p:cNvPr>
          <p:cNvGrpSpPr/>
          <p:nvPr/>
        </p:nvGrpSpPr>
        <p:grpSpPr>
          <a:xfrm>
            <a:off x="6038949" y="2163285"/>
            <a:ext cx="2778621" cy="3025539"/>
            <a:chOff x="418207" y="2178844"/>
            <a:chExt cx="2778621" cy="3025539"/>
          </a:xfrm>
        </p:grpSpPr>
        <p:sp>
          <p:nvSpPr>
            <p:cNvPr id="32" name="TextBox 15">
              <a:extLst>
                <a:ext uri="{FF2B5EF4-FFF2-40B4-BE49-F238E27FC236}">
                  <a16:creationId xmlns:a16="http://schemas.microsoft.com/office/drawing/2014/main" id="{4C94DAB7-B8AA-4FC4-8945-093159CE09BE}"/>
                </a:ext>
              </a:extLst>
            </p:cNvPr>
            <p:cNvSpPr txBox="1"/>
            <p:nvPr/>
          </p:nvSpPr>
          <p:spPr>
            <a:xfrm>
              <a:off x="418207" y="3860601"/>
              <a:ext cx="2778621" cy="697742"/>
            </a:xfrm>
            <a:prstGeom prst="rect">
              <a:avLst/>
            </a:prstGeom>
            <a:noFill/>
          </p:spPr>
          <p:txBody>
            <a:bodyPr lIns="157552" tIns="126041" rIns="157552" bIns="126041">
              <a:spAutoFit/>
            </a:bodyPr>
            <a:lstStyle/>
            <a:p>
              <a:pPr algn="ctr" defTabSz="787688">
                <a:lnSpc>
                  <a:spcPct val="90000"/>
                </a:lnSpc>
                <a:spcAft>
                  <a:spcPts val="517"/>
                </a:spcAft>
                <a:defRPr/>
              </a:pPr>
              <a:r>
                <a:rPr lang="en-US" sz="3200" kern="0" dirty="0">
                  <a:solidFill>
                    <a:schemeClr val="accent2"/>
                  </a:solidFill>
                  <a:latin typeface="Yanone Kaffeesatz Regular" panose="02000000000000000000" pitchFamily="2" charset="0"/>
                </a:rPr>
                <a:t>Storage Queues</a:t>
              </a:r>
            </a:p>
          </p:txBody>
        </p:sp>
        <p:sp>
          <p:nvSpPr>
            <p:cNvPr id="33" name="TextBox 16">
              <a:extLst>
                <a:ext uri="{FF2B5EF4-FFF2-40B4-BE49-F238E27FC236}">
                  <a16:creationId xmlns:a16="http://schemas.microsoft.com/office/drawing/2014/main" id="{55D8CA41-B531-4719-B5C9-3223A3B443AF}"/>
                </a:ext>
              </a:extLst>
            </p:cNvPr>
            <p:cNvSpPr txBox="1"/>
            <p:nvPr/>
          </p:nvSpPr>
          <p:spPr>
            <a:xfrm>
              <a:off x="586383" y="4442521"/>
              <a:ext cx="2396133" cy="761862"/>
            </a:xfrm>
            <a:prstGeom prst="rect">
              <a:avLst/>
            </a:prstGeom>
            <a:noFill/>
          </p:spPr>
          <p:txBody>
            <a:bodyPr lIns="157552" tIns="126041" rIns="157552" bIns="126041">
              <a:spAutoFit/>
            </a:bodyPr>
            <a:lstStyle/>
            <a:p>
              <a:pPr algn="ctr" defTabSz="787688">
                <a:lnSpc>
                  <a:spcPct val="90000"/>
                </a:lnSpc>
                <a:spcAft>
                  <a:spcPts val="517"/>
                </a:spcAft>
                <a:defRPr/>
              </a:pPr>
              <a:r>
                <a:rPr lang="en-US" sz="2000" kern="0" dirty="0">
                  <a:solidFill>
                    <a:schemeClr val="accent4"/>
                  </a:solidFill>
                  <a:latin typeface="Yanone Kaffeesatz Regular" panose="02000000000000000000" pitchFamily="2" charset="0"/>
                </a:rPr>
                <a:t>Simple task queues</a:t>
              </a:r>
            </a:p>
            <a:p>
              <a:pPr defTabSz="787688">
                <a:lnSpc>
                  <a:spcPct val="90000"/>
                </a:lnSpc>
                <a:spcAft>
                  <a:spcPts val="517"/>
                </a:spcAft>
                <a:defRPr/>
              </a:pPr>
              <a:endParaRPr lang="en-US" sz="1200" kern="0" dirty="0">
                <a:solidFill>
                  <a:schemeClr val="accent4"/>
                </a:solidFill>
                <a:latin typeface="Yanone Kaffeesatz Regular" panose="02000000000000000000" pitchFamily="2" charset="0"/>
              </a:endParaRPr>
            </a:p>
          </p:txBody>
        </p:sp>
        <p:pic>
          <p:nvPicPr>
            <p:cNvPr id="34" name="Picture 19">
              <a:extLst>
                <a:ext uri="{FF2B5EF4-FFF2-40B4-BE49-F238E27FC236}">
                  <a16:creationId xmlns:a16="http://schemas.microsoft.com/office/drawing/2014/main" id="{9641A9DA-F48B-4D24-9AC4-F33A12BD07E7}"/>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86731"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uppieren 42">
            <a:extLst>
              <a:ext uri="{FF2B5EF4-FFF2-40B4-BE49-F238E27FC236}">
                <a16:creationId xmlns:a16="http://schemas.microsoft.com/office/drawing/2014/main" id="{CB274571-B8D3-4598-B68E-8E8E1D4CFA7A}"/>
              </a:ext>
            </a:extLst>
          </p:cNvPr>
          <p:cNvGrpSpPr/>
          <p:nvPr/>
        </p:nvGrpSpPr>
        <p:grpSpPr>
          <a:xfrm>
            <a:off x="449451" y="1511085"/>
            <a:ext cx="5543362" cy="4393769"/>
            <a:chOff x="449451" y="1511085"/>
            <a:chExt cx="5543362" cy="4393769"/>
          </a:xfrm>
        </p:grpSpPr>
        <p:sp>
          <p:nvSpPr>
            <p:cNvPr id="39" name="Rechteck 38">
              <a:extLst>
                <a:ext uri="{FF2B5EF4-FFF2-40B4-BE49-F238E27FC236}">
                  <a16:creationId xmlns:a16="http://schemas.microsoft.com/office/drawing/2014/main" id="{8A2DD839-F7E7-45AF-8A78-2D77BD49B297}"/>
                </a:ext>
              </a:extLst>
            </p:cNvPr>
            <p:cNvSpPr/>
            <p:nvPr/>
          </p:nvSpPr>
          <p:spPr>
            <a:xfrm>
              <a:off x="449451"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feld 39">
              <a:extLst>
                <a:ext uri="{FF2B5EF4-FFF2-40B4-BE49-F238E27FC236}">
                  <a16:creationId xmlns:a16="http://schemas.microsoft.com/office/drawing/2014/main" id="{92262549-B722-4FC7-9373-6DF60A458F37}"/>
                </a:ext>
              </a:extLst>
            </p:cNvPr>
            <p:cNvSpPr txBox="1"/>
            <p:nvPr/>
          </p:nvSpPr>
          <p:spPr>
            <a:xfrm>
              <a:off x="449451" y="1535604"/>
              <a:ext cx="657552"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Events</a:t>
              </a:r>
              <a:endParaRPr lang="de-CH" dirty="0">
                <a:solidFill>
                  <a:schemeClr val="accent3"/>
                </a:solidFill>
                <a:latin typeface="Yanone Kaffeesatz Regular" panose="02000000000000000000" pitchFamily="2" charset="0"/>
              </a:endParaRPr>
            </a:p>
          </p:txBody>
        </p:sp>
      </p:grpSp>
      <p:grpSp>
        <p:nvGrpSpPr>
          <p:cNvPr id="44" name="Gruppieren 43">
            <a:extLst>
              <a:ext uri="{FF2B5EF4-FFF2-40B4-BE49-F238E27FC236}">
                <a16:creationId xmlns:a16="http://schemas.microsoft.com/office/drawing/2014/main" id="{39E345FE-70A9-431C-9A82-3699D6E42FB1}"/>
              </a:ext>
            </a:extLst>
          </p:cNvPr>
          <p:cNvGrpSpPr/>
          <p:nvPr/>
        </p:nvGrpSpPr>
        <p:grpSpPr>
          <a:xfrm>
            <a:off x="6096000" y="1511085"/>
            <a:ext cx="5543362" cy="4393769"/>
            <a:chOff x="6096000" y="1511085"/>
            <a:chExt cx="5543362" cy="4393769"/>
          </a:xfrm>
        </p:grpSpPr>
        <p:sp>
          <p:nvSpPr>
            <p:cNvPr id="41" name="Rechteck 40">
              <a:extLst>
                <a:ext uri="{FF2B5EF4-FFF2-40B4-BE49-F238E27FC236}">
                  <a16:creationId xmlns:a16="http://schemas.microsoft.com/office/drawing/2014/main" id="{7F8E7CAD-2386-42B6-B60D-DB0B59D742FD}"/>
                </a:ext>
              </a:extLst>
            </p:cNvPr>
            <p:cNvSpPr/>
            <p:nvPr/>
          </p:nvSpPr>
          <p:spPr>
            <a:xfrm>
              <a:off x="6096000"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feld 41">
              <a:extLst>
                <a:ext uri="{FF2B5EF4-FFF2-40B4-BE49-F238E27FC236}">
                  <a16:creationId xmlns:a16="http://schemas.microsoft.com/office/drawing/2014/main" id="{99D8FC02-6BB1-4D1F-9E5D-23B135398EC0}"/>
                </a:ext>
              </a:extLst>
            </p:cNvPr>
            <p:cNvSpPr txBox="1"/>
            <p:nvPr/>
          </p:nvSpPr>
          <p:spPr>
            <a:xfrm>
              <a:off x="6096000" y="1535604"/>
              <a:ext cx="877163"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Messages</a:t>
              </a:r>
              <a:endParaRPr lang="de-CH"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1830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a:extLst>
              <a:ext uri="{FF2B5EF4-FFF2-40B4-BE49-F238E27FC236}">
                <a16:creationId xmlns:a16="http://schemas.microsoft.com/office/drawing/2014/main" id="{DCBBC7E2-9904-4887-ACC6-0C8B1A40D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24168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274809" y="1851645"/>
            <a:ext cx="964238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Connections</a:t>
            </a:r>
            <a:endParaRPr lang="de-CH" sz="2000" dirty="0"/>
          </a:p>
        </p:txBody>
      </p:sp>
    </p:spTree>
    <p:extLst>
      <p:ext uri="{BB962C8B-B14F-4D97-AF65-F5344CB8AC3E}">
        <p14:creationId xmlns:p14="http://schemas.microsoft.com/office/powerpoint/2010/main" val="4182938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050AE-775D-4089-AC6F-B4EAD0A86D0E}"/>
              </a:ext>
            </a:extLst>
          </p:cNvPr>
          <p:cNvPicPr>
            <a:picLocks noChangeAspect="1"/>
          </p:cNvPicPr>
          <p:nvPr/>
        </p:nvPicPr>
        <p:blipFill>
          <a:blip r:embed="rId2"/>
          <a:stretch>
            <a:fillRect/>
          </a:stretch>
        </p:blipFill>
        <p:spPr>
          <a:xfrm>
            <a:off x="920750" y="2603425"/>
            <a:ext cx="10350500" cy="1651151"/>
          </a:xfrm>
          <a:prstGeom prst="rect">
            <a:avLst/>
          </a:prstGeom>
        </p:spPr>
      </p:pic>
    </p:spTree>
    <p:extLst>
      <p:ext uri="{BB962C8B-B14F-4D97-AF65-F5344CB8AC3E}">
        <p14:creationId xmlns:p14="http://schemas.microsoft.com/office/powerpoint/2010/main" val="4016788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1">
            <a:hlinkClick r:id="" action="ppaction://media"/>
            <a:extLst>
              <a:ext uri="{FF2B5EF4-FFF2-40B4-BE49-F238E27FC236}">
                <a16:creationId xmlns:a16="http://schemas.microsoft.com/office/drawing/2014/main" id="{DDDFCB88-E991-46F2-94BD-10626912C8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81025"/>
            <a:ext cx="13512800" cy="7600950"/>
          </a:xfrm>
          <a:prstGeom prst="rect">
            <a:avLst/>
          </a:prstGeom>
        </p:spPr>
      </p:pic>
    </p:spTree>
    <p:extLst>
      <p:ext uri="{BB962C8B-B14F-4D97-AF65-F5344CB8AC3E}">
        <p14:creationId xmlns:p14="http://schemas.microsoft.com/office/powerpoint/2010/main" val="245740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2">
            <a:hlinkClick r:id="" action="ppaction://media"/>
            <a:extLst>
              <a:ext uri="{FF2B5EF4-FFF2-40B4-BE49-F238E27FC236}">
                <a16:creationId xmlns:a16="http://schemas.microsoft.com/office/drawing/2014/main" id="{8249ADA9-D27D-43D7-A0E3-608A8BFBE6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211424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6C72-4637-4BF3-A869-F09E0E3D11EF}"/>
              </a:ext>
            </a:extLst>
          </p:cNvPr>
          <p:cNvPicPr>
            <a:picLocks noChangeAspect="1"/>
          </p:cNvPicPr>
          <p:nvPr/>
        </p:nvPicPr>
        <p:blipFill>
          <a:blip r:embed="rId2"/>
          <a:stretch>
            <a:fillRect/>
          </a:stretch>
        </p:blipFill>
        <p:spPr>
          <a:xfrm>
            <a:off x="889000" y="2276022"/>
            <a:ext cx="10414000" cy="2305957"/>
          </a:xfrm>
          <a:prstGeom prst="rect">
            <a:avLst/>
          </a:prstGeom>
        </p:spPr>
      </p:pic>
    </p:spTree>
    <p:extLst>
      <p:ext uri="{BB962C8B-B14F-4D97-AF65-F5344CB8AC3E}">
        <p14:creationId xmlns:p14="http://schemas.microsoft.com/office/powerpoint/2010/main" val="3647141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3">
            <a:hlinkClick r:id="" action="ppaction://media"/>
            <a:extLst>
              <a:ext uri="{FF2B5EF4-FFF2-40B4-BE49-F238E27FC236}">
                <a16:creationId xmlns:a16="http://schemas.microsoft.com/office/drawing/2014/main" id="{B7CB04CC-64DB-4E1F-9F8E-2867CCF8AB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546667" cy="7620000"/>
          </a:xfrm>
          <a:prstGeom prst="rect">
            <a:avLst/>
          </a:prstGeom>
        </p:spPr>
      </p:pic>
    </p:spTree>
    <p:extLst>
      <p:ext uri="{BB962C8B-B14F-4D97-AF65-F5344CB8AC3E}">
        <p14:creationId xmlns:p14="http://schemas.microsoft.com/office/powerpoint/2010/main" val="256362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4">
            <a:hlinkClick r:id="" action="ppaction://media"/>
            <a:extLst>
              <a:ext uri="{FF2B5EF4-FFF2-40B4-BE49-F238E27FC236}">
                <a16:creationId xmlns:a16="http://schemas.microsoft.com/office/drawing/2014/main" id="{22619A9B-3F46-4C82-84C8-8499CCF021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71610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778152" y="1851645"/>
            <a:ext cx="863569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Scheduling</a:t>
            </a:r>
            <a:endParaRPr lang="de-CH" sz="2000" dirty="0"/>
          </a:p>
        </p:txBody>
      </p:sp>
    </p:spTree>
    <p:extLst>
      <p:ext uri="{BB962C8B-B14F-4D97-AF65-F5344CB8AC3E}">
        <p14:creationId xmlns:p14="http://schemas.microsoft.com/office/powerpoint/2010/main" val="2578205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DFDFC-14B6-49FE-958F-4A9A85C522A4}"/>
              </a:ext>
            </a:extLst>
          </p:cNvPr>
          <p:cNvPicPr>
            <a:picLocks noChangeAspect="1"/>
          </p:cNvPicPr>
          <p:nvPr/>
        </p:nvPicPr>
        <p:blipFill>
          <a:blip r:embed="rId2"/>
          <a:stretch>
            <a:fillRect/>
          </a:stretch>
        </p:blipFill>
        <p:spPr>
          <a:xfrm>
            <a:off x="742950" y="2828925"/>
            <a:ext cx="10706100" cy="1200150"/>
          </a:xfrm>
          <a:prstGeom prst="rect">
            <a:avLst/>
          </a:prstGeom>
        </p:spPr>
      </p:pic>
    </p:spTree>
    <p:extLst>
      <p:ext uri="{BB962C8B-B14F-4D97-AF65-F5344CB8AC3E}">
        <p14:creationId xmlns:p14="http://schemas.microsoft.com/office/powerpoint/2010/main" val="145249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E3E036C-C0A8-4E4A-9BD4-7FDA277EB34D}"/>
              </a:ext>
            </a:extLst>
          </p:cNvPr>
          <p:cNvGrpSpPr/>
          <p:nvPr/>
        </p:nvGrpSpPr>
        <p:grpSpPr>
          <a:xfrm>
            <a:off x="3278652" y="2163400"/>
            <a:ext cx="1769567" cy="2577830"/>
            <a:chOff x="3278652" y="2163400"/>
            <a:chExt cx="1769567" cy="2577830"/>
          </a:xfrm>
        </p:grpSpPr>
        <p:sp>
          <p:nvSpPr>
            <p:cNvPr id="2" name="Rechteck 1">
              <a:extLst>
                <a:ext uri="{FF2B5EF4-FFF2-40B4-BE49-F238E27FC236}">
                  <a16:creationId xmlns:a16="http://schemas.microsoft.com/office/drawing/2014/main" id="{E0B57F22-2E9E-4431-9795-231E205A16F4}"/>
                </a:ext>
              </a:extLst>
            </p:cNvPr>
            <p:cNvSpPr/>
            <p:nvPr/>
          </p:nvSpPr>
          <p:spPr>
            <a:xfrm>
              <a:off x="3326858" y="2163400"/>
              <a:ext cx="1673157" cy="257783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9036138A-65BA-4F53-9697-5977F20FCBD9}"/>
                </a:ext>
              </a:extLst>
            </p:cNvPr>
            <p:cNvSpPr txBox="1"/>
            <p:nvPr/>
          </p:nvSpPr>
          <p:spPr>
            <a:xfrm>
              <a:off x="3278652"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3"/>
                  </a:solidFill>
                  <a:latin typeface="Yanone Kaffeesatz Regular" panose="02000000000000000000" pitchFamily="2" charset="0"/>
                </a:rPr>
                <a:t>Basic</a:t>
              </a:r>
              <a:endParaRPr lang="en-US" sz="3600" kern="0" dirty="0">
                <a:solidFill>
                  <a:schemeClr val="accent3"/>
                </a:solidFill>
                <a:latin typeface="Yanone Kaffeesatz Regular" panose="02000000000000000000" pitchFamily="2" charset="0"/>
              </a:endParaRPr>
            </a:p>
          </p:txBody>
        </p:sp>
      </p:grpSp>
      <p:grpSp>
        <p:nvGrpSpPr>
          <p:cNvPr id="17" name="Gruppieren 16">
            <a:extLst>
              <a:ext uri="{FF2B5EF4-FFF2-40B4-BE49-F238E27FC236}">
                <a16:creationId xmlns:a16="http://schemas.microsoft.com/office/drawing/2014/main" id="{50A6B9DD-7382-4EC2-8FA6-EA650039AB2E}"/>
              </a:ext>
            </a:extLst>
          </p:cNvPr>
          <p:cNvGrpSpPr/>
          <p:nvPr/>
        </p:nvGrpSpPr>
        <p:grpSpPr>
          <a:xfrm>
            <a:off x="5230669" y="2163400"/>
            <a:ext cx="1769567" cy="2577830"/>
            <a:chOff x="5230669" y="2163400"/>
            <a:chExt cx="1769567" cy="2577830"/>
          </a:xfrm>
        </p:grpSpPr>
        <p:sp>
          <p:nvSpPr>
            <p:cNvPr id="3" name="Rechteck 2">
              <a:extLst>
                <a:ext uri="{FF2B5EF4-FFF2-40B4-BE49-F238E27FC236}">
                  <a16:creationId xmlns:a16="http://schemas.microsoft.com/office/drawing/2014/main" id="{F4E4200B-7A6C-424E-B561-C660266382C5}"/>
                </a:ext>
              </a:extLst>
            </p:cNvPr>
            <p:cNvSpPr/>
            <p:nvPr/>
          </p:nvSpPr>
          <p:spPr>
            <a:xfrm>
              <a:off x="5278875" y="2163400"/>
              <a:ext cx="1673157" cy="25778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7">
              <a:extLst>
                <a:ext uri="{FF2B5EF4-FFF2-40B4-BE49-F238E27FC236}">
                  <a16:creationId xmlns:a16="http://schemas.microsoft.com/office/drawing/2014/main" id="{08910C7B-3663-4797-B0CC-5292B3C46489}"/>
                </a:ext>
              </a:extLst>
            </p:cNvPr>
            <p:cNvSpPr txBox="1"/>
            <p:nvPr/>
          </p:nvSpPr>
          <p:spPr>
            <a:xfrm>
              <a:off x="523066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tx2"/>
                  </a:solidFill>
                  <a:latin typeface="Yanone Kaffeesatz Regular" panose="02000000000000000000" pitchFamily="2" charset="0"/>
                </a:rPr>
                <a:t>Standard</a:t>
              </a:r>
              <a:endParaRPr lang="en-US" sz="3200" kern="0" dirty="0">
                <a:solidFill>
                  <a:schemeClr val="tx2"/>
                </a:solidFill>
                <a:latin typeface="Yanone Kaffeesatz Regular" panose="02000000000000000000" pitchFamily="2" charset="0"/>
              </a:endParaRPr>
            </a:p>
          </p:txBody>
        </p:sp>
      </p:grpSp>
      <p:grpSp>
        <p:nvGrpSpPr>
          <p:cNvPr id="18" name="Gruppieren 17">
            <a:extLst>
              <a:ext uri="{FF2B5EF4-FFF2-40B4-BE49-F238E27FC236}">
                <a16:creationId xmlns:a16="http://schemas.microsoft.com/office/drawing/2014/main" id="{B5D7ADB2-D7AD-41F4-BFFD-7DFC85EE6BE3}"/>
              </a:ext>
            </a:extLst>
          </p:cNvPr>
          <p:cNvGrpSpPr/>
          <p:nvPr/>
        </p:nvGrpSpPr>
        <p:grpSpPr>
          <a:xfrm>
            <a:off x="7503699" y="2163400"/>
            <a:ext cx="1769567" cy="2577830"/>
            <a:chOff x="7503699" y="2163400"/>
            <a:chExt cx="1769567" cy="2577830"/>
          </a:xfrm>
        </p:grpSpPr>
        <p:sp>
          <p:nvSpPr>
            <p:cNvPr id="4" name="Rechteck 3">
              <a:extLst>
                <a:ext uri="{FF2B5EF4-FFF2-40B4-BE49-F238E27FC236}">
                  <a16:creationId xmlns:a16="http://schemas.microsoft.com/office/drawing/2014/main" id="{AC1B78FA-1B5C-4AEF-8E9B-40300C2851EF}"/>
                </a:ext>
              </a:extLst>
            </p:cNvPr>
            <p:cNvSpPr/>
            <p:nvPr/>
          </p:nvSpPr>
          <p:spPr>
            <a:xfrm>
              <a:off x="7551905" y="2163400"/>
              <a:ext cx="1673157" cy="2577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Box 7">
              <a:extLst>
                <a:ext uri="{FF2B5EF4-FFF2-40B4-BE49-F238E27FC236}">
                  <a16:creationId xmlns:a16="http://schemas.microsoft.com/office/drawing/2014/main" id="{F9DEF8EC-B5EE-458D-892E-596C5F0DAE64}"/>
                </a:ext>
              </a:extLst>
            </p:cNvPr>
            <p:cNvSpPr txBox="1"/>
            <p:nvPr/>
          </p:nvSpPr>
          <p:spPr>
            <a:xfrm>
              <a:off x="750369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2"/>
                  </a:solidFill>
                  <a:latin typeface="Yanone Kaffeesatz Regular" panose="02000000000000000000" pitchFamily="2" charset="0"/>
                </a:rPr>
                <a:t>Premium</a:t>
              </a:r>
              <a:endParaRPr lang="en-US" sz="3200" kern="0" dirty="0">
                <a:solidFill>
                  <a:schemeClr val="accent2"/>
                </a:solidFill>
                <a:latin typeface="Yanone Kaffeesatz Regular" panose="02000000000000000000" pitchFamily="2" charset="0"/>
              </a:endParaRPr>
            </a:p>
          </p:txBody>
        </p:sp>
      </p:grpSp>
      <p:sp>
        <p:nvSpPr>
          <p:cNvPr id="8" name="TextBox 7">
            <a:extLst>
              <a:ext uri="{FF2B5EF4-FFF2-40B4-BE49-F238E27FC236}">
                <a16:creationId xmlns:a16="http://schemas.microsoft.com/office/drawing/2014/main" id="{CF3C132F-67AE-406D-B715-8DB47B06D5C3}"/>
              </a:ext>
            </a:extLst>
          </p:cNvPr>
          <p:cNvSpPr txBox="1"/>
          <p:nvPr/>
        </p:nvSpPr>
        <p:spPr>
          <a:xfrm>
            <a:off x="5211217" y="781353"/>
            <a:ext cx="1769567" cy="1019411"/>
          </a:xfrm>
          <a:prstGeom prst="rect">
            <a:avLst/>
          </a:prstGeom>
          <a:noFill/>
        </p:spPr>
        <p:txBody>
          <a:bodyPr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Tiers</a:t>
            </a:r>
            <a:endParaRPr lang="en-US" sz="4800" kern="0" dirty="0">
              <a:solidFill>
                <a:schemeClr val="tx2"/>
              </a:solidFill>
              <a:latin typeface="Yanone Kaffeesatz Regular" panose="02000000000000000000" pitchFamily="2" charset="0"/>
            </a:endParaRPr>
          </a:p>
        </p:txBody>
      </p:sp>
      <p:grpSp>
        <p:nvGrpSpPr>
          <p:cNvPr id="13" name="Gruppieren 12">
            <a:extLst>
              <a:ext uri="{FF2B5EF4-FFF2-40B4-BE49-F238E27FC236}">
                <a16:creationId xmlns:a16="http://schemas.microsoft.com/office/drawing/2014/main" id="{017EB2C7-D109-4547-B51A-8B0E6C8498F7}"/>
              </a:ext>
            </a:extLst>
          </p:cNvPr>
          <p:cNvGrpSpPr/>
          <p:nvPr/>
        </p:nvGrpSpPr>
        <p:grpSpPr>
          <a:xfrm>
            <a:off x="3054485" y="1813204"/>
            <a:ext cx="4173166" cy="4264590"/>
            <a:chOff x="2509736" y="1916348"/>
            <a:chExt cx="4173166" cy="4264590"/>
          </a:xfrm>
        </p:grpSpPr>
        <p:sp>
          <p:nvSpPr>
            <p:cNvPr id="9" name="Rechteck 8">
              <a:extLst>
                <a:ext uri="{FF2B5EF4-FFF2-40B4-BE49-F238E27FC236}">
                  <a16:creationId xmlns:a16="http://schemas.microsoft.com/office/drawing/2014/main" id="{5425B0D8-D06D-4B24-B28D-4190157C8C97}"/>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7">
              <a:extLst>
                <a:ext uri="{FF2B5EF4-FFF2-40B4-BE49-F238E27FC236}">
                  <a16:creationId xmlns:a16="http://schemas.microsoft.com/office/drawing/2014/main" id="{1369E8C1-D220-4A5C-9ED1-E26ACAB7F64D}"/>
                </a:ext>
              </a:extLst>
            </p:cNvPr>
            <p:cNvSpPr txBox="1"/>
            <p:nvPr/>
          </p:nvSpPr>
          <p:spPr>
            <a:xfrm>
              <a:off x="3404517"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Consumption</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(Operation)</a:t>
              </a:r>
              <a:endParaRPr lang="en-US" sz="3600" kern="0" dirty="0">
                <a:solidFill>
                  <a:schemeClr val="accent3"/>
                </a:solidFill>
                <a:latin typeface="Yanone Kaffeesatz Regular" panose="02000000000000000000" pitchFamily="2" charset="0"/>
              </a:endParaRPr>
            </a:p>
          </p:txBody>
        </p:sp>
      </p:grpSp>
      <p:grpSp>
        <p:nvGrpSpPr>
          <p:cNvPr id="14" name="Gruppieren 13">
            <a:extLst>
              <a:ext uri="{FF2B5EF4-FFF2-40B4-BE49-F238E27FC236}">
                <a16:creationId xmlns:a16="http://schemas.microsoft.com/office/drawing/2014/main" id="{0BDB8F54-23F5-4520-9926-3F494EC8DFF2}"/>
              </a:ext>
            </a:extLst>
          </p:cNvPr>
          <p:cNvGrpSpPr/>
          <p:nvPr/>
        </p:nvGrpSpPr>
        <p:grpSpPr>
          <a:xfrm>
            <a:off x="7107079" y="1813203"/>
            <a:ext cx="2562805" cy="4264591"/>
            <a:chOff x="6562330" y="1916347"/>
            <a:chExt cx="2562805" cy="4264591"/>
          </a:xfrm>
        </p:grpSpPr>
        <p:sp>
          <p:nvSpPr>
            <p:cNvPr id="10" name="Rechteck 9">
              <a:extLst>
                <a:ext uri="{FF2B5EF4-FFF2-40B4-BE49-F238E27FC236}">
                  <a16:creationId xmlns:a16="http://schemas.microsoft.com/office/drawing/2014/main" id="{E74A8029-F463-480D-8655-F338849506A2}"/>
                </a:ext>
              </a:extLst>
            </p:cNvPr>
            <p:cNvSpPr/>
            <p:nvPr/>
          </p:nvSpPr>
          <p:spPr>
            <a:xfrm>
              <a:off x="6792713" y="1916347"/>
              <a:ext cx="214700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7">
              <a:extLst>
                <a:ext uri="{FF2B5EF4-FFF2-40B4-BE49-F238E27FC236}">
                  <a16:creationId xmlns:a16="http://schemas.microsoft.com/office/drawing/2014/main" id="{D7B5B47A-6B49-4FD3-A88D-3CAEA6C06E7D}"/>
                </a:ext>
              </a:extLst>
            </p:cNvPr>
            <p:cNvSpPr txBox="1"/>
            <p:nvPr/>
          </p:nvSpPr>
          <p:spPr>
            <a:xfrm>
              <a:off x="6562330"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Resource</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a:t>
              </a:r>
              <a:r>
                <a:rPr lang="en-US" sz="2800" kern="0" dirty="0" err="1">
                  <a:solidFill>
                    <a:schemeClr val="accent3"/>
                  </a:solidFill>
                  <a:latin typeface="Yanone Kaffeesatz Regular" panose="02000000000000000000" pitchFamily="2" charset="0"/>
                </a:rPr>
                <a:t>MsgUnit</a:t>
              </a:r>
              <a:r>
                <a:rPr lang="en-US" sz="2800" kern="0" dirty="0">
                  <a:solidFill>
                    <a:schemeClr val="accent3"/>
                  </a:solidFill>
                  <a:latin typeface="Yanone Kaffeesatz Regular" panose="02000000000000000000" pitchFamily="2" charset="0"/>
                </a:rPr>
                <a:t>)</a:t>
              </a:r>
              <a:endParaRPr lang="en-US" sz="3600" kern="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39371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E117AE-16F7-4F0D-9CE0-070B07FFDA23}"/>
              </a:ext>
            </a:extLst>
          </p:cNvPr>
          <p:cNvPicPr>
            <a:picLocks noChangeAspect="1"/>
          </p:cNvPicPr>
          <p:nvPr/>
        </p:nvPicPr>
        <p:blipFill>
          <a:blip r:embed="rId3"/>
          <a:stretch>
            <a:fillRect/>
          </a:stretch>
        </p:blipFill>
        <p:spPr>
          <a:xfrm>
            <a:off x="628650" y="2576513"/>
            <a:ext cx="10934700" cy="1704975"/>
          </a:xfrm>
          <a:prstGeom prst="rect">
            <a:avLst/>
          </a:prstGeom>
        </p:spPr>
      </p:pic>
    </p:spTree>
    <p:extLst>
      <p:ext uri="{BB962C8B-B14F-4D97-AF65-F5344CB8AC3E}">
        <p14:creationId xmlns:p14="http://schemas.microsoft.com/office/powerpoint/2010/main" val="4213849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_Part1">
            <a:hlinkClick r:id="" action="ppaction://media"/>
            <a:extLst>
              <a:ext uri="{FF2B5EF4-FFF2-40B4-BE49-F238E27FC236}">
                <a16:creationId xmlns:a16="http://schemas.microsoft.com/office/drawing/2014/main" id="{9EC37A42-E7B5-4CC7-9C05-97ECFE75C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8644"/>
            <a:ext cx="12966700" cy="7436644"/>
          </a:xfrm>
          <a:prstGeom prst="rect">
            <a:avLst/>
          </a:prstGeom>
        </p:spPr>
      </p:pic>
    </p:spTree>
    <p:extLst>
      <p:ext uri="{BB962C8B-B14F-4D97-AF65-F5344CB8AC3E}">
        <p14:creationId xmlns:p14="http://schemas.microsoft.com/office/powerpoint/2010/main" val="15526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B8211C-26D3-4CD2-B965-4A9389FCE291}"/>
              </a:ext>
            </a:extLst>
          </p:cNvPr>
          <p:cNvSpPr/>
          <p:nvPr/>
        </p:nvSpPr>
        <p:spPr>
          <a:xfrm>
            <a:off x="3569507" y="1851645"/>
            <a:ext cx="505298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Expiry</a:t>
            </a:r>
            <a:endParaRPr lang="de-CH" sz="2000" dirty="0"/>
          </a:p>
        </p:txBody>
      </p:sp>
    </p:spTree>
    <p:extLst>
      <p:ext uri="{BB962C8B-B14F-4D97-AF65-F5344CB8AC3E}">
        <p14:creationId xmlns:p14="http://schemas.microsoft.com/office/powerpoint/2010/main" val="2325852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AF4CB6-4904-43AB-8701-69C2724C67AE}"/>
              </a:ext>
            </a:extLst>
          </p:cNvPr>
          <p:cNvPicPr>
            <a:picLocks noChangeAspect="1"/>
          </p:cNvPicPr>
          <p:nvPr/>
        </p:nvPicPr>
        <p:blipFill>
          <a:blip r:embed="rId3"/>
          <a:stretch>
            <a:fillRect/>
          </a:stretch>
        </p:blipFill>
        <p:spPr>
          <a:xfrm>
            <a:off x="422988" y="1600200"/>
            <a:ext cx="11346025" cy="3657600"/>
          </a:xfrm>
          <a:prstGeom prst="rect">
            <a:avLst/>
          </a:prstGeom>
        </p:spPr>
      </p:pic>
      <p:sp>
        <p:nvSpPr>
          <p:cNvPr id="4" name="Rectangle 3">
            <a:extLst>
              <a:ext uri="{FF2B5EF4-FFF2-40B4-BE49-F238E27FC236}">
                <a16:creationId xmlns:a16="http://schemas.microsoft.com/office/drawing/2014/main" id="{CD8FA284-FE9E-46DC-836A-485236C61649}"/>
              </a:ext>
            </a:extLst>
          </p:cNvPr>
          <p:cNvSpPr/>
          <p:nvPr/>
        </p:nvSpPr>
        <p:spPr>
          <a:xfrm>
            <a:off x="422988" y="4136571"/>
            <a:ext cx="11522269" cy="68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060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y_Part1">
            <a:hlinkClick r:id="" action="ppaction://media"/>
            <a:extLst>
              <a:ext uri="{FF2B5EF4-FFF2-40B4-BE49-F238E27FC236}">
                <a16:creationId xmlns:a16="http://schemas.microsoft.com/office/drawing/2014/main" id="{F4E03908-184A-4CB6-9F87-E36BB92858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64369"/>
            <a:ext cx="13373100" cy="7522369"/>
          </a:xfrm>
          <a:prstGeom prst="rect">
            <a:avLst/>
          </a:prstGeom>
        </p:spPr>
      </p:pic>
    </p:spTree>
    <p:extLst>
      <p:ext uri="{BB962C8B-B14F-4D97-AF65-F5344CB8AC3E}">
        <p14:creationId xmlns:p14="http://schemas.microsoft.com/office/powerpoint/2010/main" val="8156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1887957" y="2828836"/>
            <a:ext cx="8416086"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Where does the message go?</a:t>
            </a:r>
            <a:endParaRPr lang="de-CH" sz="1200" dirty="0">
              <a:solidFill>
                <a:schemeClr val="tx2"/>
              </a:solidFill>
            </a:endParaRPr>
          </a:p>
        </p:txBody>
      </p:sp>
    </p:spTree>
    <p:extLst>
      <p:ext uri="{BB962C8B-B14F-4D97-AF65-F5344CB8AC3E}">
        <p14:creationId xmlns:p14="http://schemas.microsoft.com/office/powerpoint/2010/main" val="4052794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y_Part2">
            <a:hlinkClick r:id="" action="ppaction://media"/>
            <a:extLst>
              <a:ext uri="{FF2B5EF4-FFF2-40B4-BE49-F238E27FC236}">
                <a16:creationId xmlns:a16="http://schemas.microsoft.com/office/drawing/2014/main" id="{55001185-5704-485B-909C-6852B571A6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1920"/>
            <a:ext cx="12661901" cy="7122319"/>
          </a:xfrm>
          <a:prstGeom prst="rect">
            <a:avLst/>
          </a:prstGeom>
        </p:spPr>
      </p:pic>
    </p:spTree>
    <p:extLst>
      <p:ext uri="{BB962C8B-B14F-4D97-AF65-F5344CB8AC3E}">
        <p14:creationId xmlns:p14="http://schemas.microsoft.com/office/powerpoint/2010/main" val="11360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663263" y="1851645"/>
            <a:ext cx="10865475"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Deadlettering</a:t>
            </a:r>
            <a:endParaRPr lang="de-CH" sz="2000" dirty="0"/>
          </a:p>
        </p:txBody>
      </p:sp>
    </p:spTree>
    <p:extLst>
      <p:ext uri="{BB962C8B-B14F-4D97-AF65-F5344CB8AC3E}">
        <p14:creationId xmlns:p14="http://schemas.microsoft.com/office/powerpoint/2010/main" val="3905447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3E5F02-ED4D-4A06-8BBE-C703E2651221}"/>
              </a:ext>
            </a:extLst>
          </p:cNvPr>
          <p:cNvPicPr>
            <a:picLocks noChangeAspect="1"/>
          </p:cNvPicPr>
          <p:nvPr/>
        </p:nvPicPr>
        <p:blipFill>
          <a:blip r:embed="rId2"/>
          <a:stretch>
            <a:fillRect/>
          </a:stretch>
        </p:blipFill>
        <p:spPr>
          <a:xfrm>
            <a:off x="685440" y="2197100"/>
            <a:ext cx="10821121" cy="2463800"/>
          </a:xfrm>
          <a:prstGeom prst="rect">
            <a:avLst/>
          </a:prstGeom>
        </p:spPr>
      </p:pic>
    </p:spTree>
    <p:extLst>
      <p:ext uri="{BB962C8B-B14F-4D97-AF65-F5344CB8AC3E}">
        <p14:creationId xmlns:p14="http://schemas.microsoft.com/office/powerpoint/2010/main" val="2653132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8325F5-B095-4161-A68E-57D2BFC327EA}"/>
              </a:ext>
            </a:extLst>
          </p:cNvPr>
          <p:cNvPicPr>
            <a:picLocks noChangeAspect="1"/>
          </p:cNvPicPr>
          <p:nvPr/>
        </p:nvPicPr>
        <p:blipFill>
          <a:blip r:embed="rId2"/>
          <a:stretch>
            <a:fillRect/>
          </a:stretch>
        </p:blipFill>
        <p:spPr>
          <a:xfrm>
            <a:off x="1894163" y="1016000"/>
            <a:ext cx="8403675" cy="4826000"/>
          </a:xfrm>
          <a:prstGeom prst="rect">
            <a:avLst/>
          </a:prstGeom>
        </p:spPr>
      </p:pic>
      <p:sp>
        <p:nvSpPr>
          <p:cNvPr id="3" name="Rectangle 2">
            <a:extLst>
              <a:ext uri="{FF2B5EF4-FFF2-40B4-BE49-F238E27FC236}">
                <a16:creationId xmlns:a16="http://schemas.microsoft.com/office/drawing/2014/main" id="{14C3E238-E07C-489A-A0CB-9D8608261560}"/>
              </a:ext>
            </a:extLst>
          </p:cNvPr>
          <p:cNvSpPr/>
          <p:nvPr/>
        </p:nvSpPr>
        <p:spPr>
          <a:xfrm>
            <a:off x="1638300" y="265430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0186A9-EAFB-47C4-8714-F05D7550D351}"/>
              </a:ext>
            </a:extLst>
          </p:cNvPr>
          <p:cNvSpPr/>
          <p:nvPr/>
        </p:nvSpPr>
        <p:spPr>
          <a:xfrm>
            <a:off x="1790700" y="432435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0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uget logo">
            <a:extLst>
              <a:ext uri="{FF2B5EF4-FFF2-40B4-BE49-F238E27FC236}">
                <a16:creationId xmlns:a16="http://schemas.microsoft.com/office/drawing/2014/main" id="{7B3357EE-97AF-4AF7-AB3A-719D9C38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1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5B239E-F403-41E8-AFBD-5D36EF96C772}"/>
              </a:ext>
            </a:extLst>
          </p:cNvPr>
          <p:cNvPicPr>
            <a:picLocks noChangeAspect="1"/>
          </p:cNvPicPr>
          <p:nvPr/>
        </p:nvPicPr>
        <p:blipFill>
          <a:blip r:embed="rId2"/>
          <a:stretch>
            <a:fillRect/>
          </a:stretch>
        </p:blipFill>
        <p:spPr>
          <a:xfrm>
            <a:off x="1273152" y="350351"/>
            <a:ext cx="9645696" cy="6157299"/>
          </a:xfrm>
          <a:prstGeom prst="rect">
            <a:avLst/>
          </a:prstGeom>
        </p:spPr>
      </p:pic>
      <p:sp>
        <p:nvSpPr>
          <p:cNvPr id="3" name="Rectangle 2">
            <a:extLst>
              <a:ext uri="{FF2B5EF4-FFF2-40B4-BE49-F238E27FC236}">
                <a16:creationId xmlns:a16="http://schemas.microsoft.com/office/drawing/2014/main" id="{FF4711E7-944B-4B5B-BF56-E857DE9DBB79}"/>
              </a:ext>
            </a:extLst>
          </p:cNvPr>
          <p:cNvSpPr/>
          <p:nvPr/>
        </p:nvSpPr>
        <p:spPr>
          <a:xfrm>
            <a:off x="2717800" y="2806700"/>
            <a:ext cx="92075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01836A5-9702-4646-98A7-57376B404E69}"/>
              </a:ext>
            </a:extLst>
          </p:cNvPr>
          <p:cNvSpPr/>
          <p:nvPr/>
        </p:nvSpPr>
        <p:spPr>
          <a:xfrm>
            <a:off x="2692400" y="3428999"/>
            <a:ext cx="9207500" cy="2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3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1">
            <a:hlinkClick r:id="" action="ppaction://media"/>
            <a:extLst>
              <a:ext uri="{FF2B5EF4-FFF2-40B4-BE49-F238E27FC236}">
                <a16:creationId xmlns:a16="http://schemas.microsoft.com/office/drawing/2014/main" id="{CFA9F48D-1B8A-472E-9281-0718E4C8F8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7219"/>
            <a:ext cx="13271500" cy="7465219"/>
          </a:xfrm>
          <a:prstGeom prst="rect">
            <a:avLst/>
          </a:prstGeom>
        </p:spPr>
      </p:pic>
    </p:spTree>
    <p:extLst>
      <p:ext uri="{BB962C8B-B14F-4D97-AF65-F5344CB8AC3E}">
        <p14:creationId xmlns:p14="http://schemas.microsoft.com/office/powerpoint/2010/main" val="27513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2">
            <a:hlinkClick r:id="" action="ppaction://media"/>
            <a:extLst>
              <a:ext uri="{FF2B5EF4-FFF2-40B4-BE49-F238E27FC236}">
                <a16:creationId xmlns:a16="http://schemas.microsoft.com/office/drawing/2014/main" id="{F30F8D82-2B80-4B86-9742-F4A49D1F64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2875"/>
            <a:ext cx="12700000" cy="7143750"/>
          </a:xfrm>
          <a:prstGeom prst="rect">
            <a:avLst/>
          </a:prstGeom>
        </p:spPr>
      </p:pic>
    </p:spTree>
    <p:extLst>
      <p:ext uri="{BB962C8B-B14F-4D97-AF65-F5344CB8AC3E}">
        <p14:creationId xmlns:p14="http://schemas.microsoft.com/office/powerpoint/2010/main" val="264413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3">
            <a:hlinkClick r:id="" action="ppaction://media"/>
            <a:extLst>
              <a:ext uri="{FF2B5EF4-FFF2-40B4-BE49-F238E27FC236}">
                <a16:creationId xmlns:a16="http://schemas.microsoft.com/office/drawing/2014/main" id="{1FB47549-795A-4A5C-994A-25500CBF3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2875"/>
            <a:ext cx="12716933" cy="7153275"/>
          </a:xfrm>
          <a:prstGeom prst="rect">
            <a:avLst/>
          </a:prstGeom>
        </p:spPr>
      </p:pic>
    </p:spTree>
    <p:extLst>
      <p:ext uri="{BB962C8B-B14F-4D97-AF65-F5344CB8AC3E}">
        <p14:creationId xmlns:p14="http://schemas.microsoft.com/office/powerpoint/2010/main" val="33555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4">
            <a:hlinkClick r:id="" action="ppaction://media"/>
            <a:extLst>
              <a:ext uri="{FF2B5EF4-FFF2-40B4-BE49-F238E27FC236}">
                <a16:creationId xmlns:a16="http://schemas.microsoft.com/office/drawing/2014/main" id="{78AA253B-9384-42BF-A16B-E8BE5294BF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5731"/>
            <a:ext cx="12726811" cy="7158831"/>
          </a:xfrm>
          <a:prstGeom prst="rect">
            <a:avLst/>
          </a:prstGeom>
        </p:spPr>
      </p:pic>
    </p:spTree>
    <p:extLst>
      <p:ext uri="{BB962C8B-B14F-4D97-AF65-F5344CB8AC3E}">
        <p14:creationId xmlns:p14="http://schemas.microsoft.com/office/powerpoint/2010/main" val="27698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617050" y="1851645"/>
            <a:ext cx="895790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Forwarding</a:t>
            </a:r>
            <a:endParaRPr lang="de-CH" sz="2000" dirty="0"/>
          </a:p>
        </p:txBody>
      </p:sp>
    </p:spTree>
    <p:extLst>
      <p:ext uri="{BB962C8B-B14F-4D97-AF65-F5344CB8AC3E}">
        <p14:creationId xmlns:p14="http://schemas.microsoft.com/office/powerpoint/2010/main" val="1079070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5A32BB-E977-414A-B33A-0715873B0875}"/>
              </a:ext>
            </a:extLst>
          </p:cNvPr>
          <p:cNvSpPr/>
          <p:nvPr/>
        </p:nvSpPr>
        <p:spPr>
          <a:xfrm>
            <a:off x="4368800" y="3302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Hop4</a:t>
            </a:r>
          </a:p>
        </p:txBody>
      </p:sp>
      <p:sp>
        <p:nvSpPr>
          <p:cNvPr id="3" name="Rectangle 2">
            <a:extLst>
              <a:ext uri="{FF2B5EF4-FFF2-40B4-BE49-F238E27FC236}">
                <a16:creationId xmlns:a16="http://schemas.microsoft.com/office/drawing/2014/main" id="{B746BED9-3DA0-4FFB-B4DC-0D72E7E1D759}"/>
              </a:ext>
            </a:extLst>
          </p:cNvPr>
          <p:cNvSpPr/>
          <p:nvPr/>
        </p:nvSpPr>
        <p:spPr>
          <a:xfrm>
            <a:off x="4368800" y="1384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Hop3</a:t>
            </a:r>
          </a:p>
        </p:txBody>
      </p:sp>
      <p:sp>
        <p:nvSpPr>
          <p:cNvPr id="4" name="Rectangle 3">
            <a:extLst>
              <a:ext uri="{FF2B5EF4-FFF2-40B4-BE49-F238E27FC236}">
                <a16:creationId xmlns:a16="http://schemas.microsoft.com/office/drawing/2014/main" id="{A23AFEE4-8982-4D93-8682-D12088C4B0C7}"/>
              </a:ext>
            </a:extLst>
          </p:cNvPr>
          <p:cNvSpPr/>
          <p:nvPr/>
        </p:nvSpPr>
        <p:spPr>
          <a:xfrm>
            <a:off x="4368800" y="24384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Hop2</a:t>
            </a:r>
          </a:p>
        </p:txBody>
      </p:sp>
      <p:sp>
        <p:nvSpPr>
          <p:cNvPr id="5" name="Rectangle 4">
            <a:extLst>
              <a:ext uri="{FF2B5EF4-FFF2-40B4-BE49-F238E27FC236}">
                <a16:creationId xmlns:a16="http://schemas.microsoft.com/office/drawing/2014/main" id="{A7E5B121-CD88-4192-B43E-F5D5CED3EF10}"/>
              </a:ext>
            </a:extLst>
          </p:cNvPr>
          <p:cNvSpPr/>
          <p:nvPr/>
        </p:nvSpPr>
        <p:spPr>
          <a:xfrm>
            <a:off x="4368800" y="34925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Hop1</a:t>
            </a:r>
          </a:p>
        </p:txBody>
      </p:sp>
      <p:sp>
        <p:nvSpPr>
          <p:cNvPr id="6" name="Rectangle 5">
            <a:extLst>
              <a:ext uri="{FF2B5EF4-FFF2-40B4-BE49-F238E27FC236}">
                <a16:creationId xmlns:a16="http://schemas.microsoft.com/office/drawing/2014/main" id="{3D368ED4-F8F9-4B86-A212-410A28DC1FC7}"/>
              </a:ext>
            </a:extLst>
          </p:cNvPr>
          <p:cNvSpPr/>
          <p:nvPr/>
        </p:nvSpPr>
        <p:spPr>
          <a:xfrm>
            <a:off x="4368800" y="45466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Hop0</a:t>
            </a:r>
          </a:p>
        </p:txBody>
      </p:sp>
      <p:sp>
        <p:nvSpPr>
          <p:cNvPr id="7" name="Rectangle 6">
            <a:extLst>
              <a:ext uri="{FF2B5EF4-FFF2-40B4-BE49-F238E27FC236}">
                <a16:creationId xmlns:a16="http://schemas.microsoft.com/office/drawing/2014/main" id="{B50470C7-1232-42EF-AEB2-6EFBA0AA1913}"/>
              </a:ext>
            </a:extLst>
          </p:cNvPr>
          <p:cNvSpPr/>
          <p:nvPr/>
        </p:nvSpPr>
        <p:spPr>
          <a:xfrm>
            <a:off x="4368800" y="5575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a:t>
            </a:r>
          </a:p>
        </p:txBody>
      </p:sp>
      <p:cxnSp>
        <p:nvCxnSpPr>
          <p:cNvPr id="9" name="Straight Arrow Connector 8">
            <a:extLst>
              <a:ext uri="{FF2B5EF4-FFF2-40B4-BE49-F238E27FC236}">
                <a16:creationId xmlns:a16="http://schemas.microsoft.com/office/drawing/2014/main" id="{FF4614EA-FC37-4353-AEF0-78CC01E1CC0E}"/>
              </a:ext>
            </a:extLst>
          </p:cNvPr>
          <p:cNvCxnSpPr/>
          <p:nvPr/>
        </p:nvCxnSpPr>
        <p:spPr>
          <a:xfrm>
            <a:off x="7632700" y="330200"/>
            <a:ext cx="0" cy="61595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3773D68-EF82-44A3-AB87-628C0A7E9D1F}"/>
              </a:ext>
            </a:extLst>
          </p:cNvPr>
          <p:cNvSpPr/>
          <p:nvPr/>
        </p:nvSpPr>
        <p:spPr>
          <a:xfrm>
            <a:off x="7790226" y="3105834"/>
            <a:ext cx="1675459"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ForwardTo</a:t>
            </a:r>
            <a:endParaRPr lang="en-US" sz="3600" dirty="0">
              <a:solidFill>
                <a:schemeClr val="accent4"/>
              </a:solidFill>
            </a:endParaRPr>
          </a:p>
        </p:txBody>
      </p:sp>
    </p:spTree>
    <p:extLst>
      <p:ext uri="{BB962C8B-B14F-4D97-AF65-F5344CB8AC3E}">
        <p14:creationId xmlns:p14="http://schemas.microsoft.com/office/powerpoint/2010/main" val="518257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0CC86F-FF75-4626-AFD0-E88A0C9AB9D3}"/>
              </a:ext>
            </a:extLst>
          </p:cNvPr>
          <p:cNvPicPr>
            <a:picLocks noChangeAspect="1"/>
          </p:cNvPicPr>
          <p:nvPr/>
        </p:nvPicPr>
        <p:blipFill>
          <a:blip r:embed="rId2"/>
          <a:stretch>
            <a:fillRect/>
          </a:stretch>
        </p:blipFill>
        <p:spPr>
          <a:xfrm>
            <a:off x="3881437" y="200025"/>
            <a:ext cx="4429125" cy="6457950"/>
          </a:xfrm>
          <a:prstGeom prst="rect">
            <a:avLst/>
          </a:prstGeom>
        </p:spPr>
      </p:pic>
    </p:spTree>
    <p:extLst>
      <p:ext uri="{BB962C8B-B14F-4D97-AF65-F5344CB8AC3E}">
        <p14:creationId xmlns:p14="http://schemas.microsoft.com/office/powerpoint/2010/main" val="961256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1">
            <a:hlinkClick r:id="" action="ppaction://media"/>
            <a:extLst>
              <a:ext uri="{FF2B5EF4-FFF2-40B4-BE49-F238E27FC236}">
                <a16:creationId xmlns:a16="http://schemas.microsoft.com/office/drawing/2014/main" id="{FD4750BC-F2FD-4236-B3ED-A9B02689E1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253156" cy="7454900"/>
          </a:xfrm>
          <a:prstGeom prst="rect">
            <a:avLst/>
          </a:prstGeom>
        </p:spPr>
      </p:pic>
    </p:spTree>
    <p:extLst>
      <p:ext uri="{BB962C8B-B14F-4D97-AF65-F5344CB8AC3E}">
        <p14:creationId xmlns:p14="http://schemas.microsoft.com/office/powerpoint/2010/main" val="418385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2">
            <a:hlinkClick r:id="" action="ppaction://media"/>
            <a:extLst>
              <a:ext uri="{FF2B5EF4-FFF2-40B4-BE49-F238E27FC236}">
                <a16:creationId xmlns:a16="http://schemas.microsoft.com/office/drawing/2014/main" id="{EFE4979E-2E89-4D3F-8D8D-6AFD544656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28613"/>
            <a:ext cx="13092289" cy="7364413"/>
          </a:xfrm>
          <a:prstGeom prst="rect">
            <a:avLst/>
          </a:prstGeom>
        </p:spPr>
      </p:pic>
    </p:spTree>
    <p:extLst>
      <p:ext uri="{BB962C8B-B14F-4D97-AF65-F5344CB8AC3E}">
        <p14:creationId xmlns:p14="http://schemas.microsoft.com/office/powerpoint/2010/main" val="26082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4105712" y="1851645"/>
            <a:ext cx="398057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a:t>
            </a:r>
            <a:endParaRPr lang="de-CH" sz="2000" dirty="0"/>
          </a:p>
        </p:txBody>
      </p:sp>
    </p:spTree>
    <p:extLst>
      <p:ext uri="{BB962C8B-B14F-4D97-AF65-F5344CB8AC3E}">
        <p14:creationId xmlns:p14="http://schemas.microsoft.com/office/powerpoint/2010/main" val="2758945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3">
            <a:hlinkClick r:id="" action="ppaction://media"/>
            <a:extLst>
              <a:ext uri="{FF2B5EF4-FFF2-40B4-BE49-F238E27FC236}">
                <a16:creationId xmlns:a16="http://schemas.microsoft.com/office/drawing/2014/main" id="{046790FF-E057-4D43-AA06-13AAB36253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14325"/>
            <a:ext cx="13270089" cy="7464425"/>
          </a:xfrm>
          <a:prstGeom prst="rect">
            <a:avLst/>
          </a:prstGeom>
        </p:spPr>
      </p:pic>
    </p:spTree>
    <p:extLst>
      <p:ext uri="{BB962C8B-B14F-4D97-AF65-F5344CB8AC3E}">
        <p14:creationId xmlns:p14="http://schemas.microsoft.com/office/powerpoint/2010/main" val="41619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4">
            <a:hlinkClick r:id="" action="ppaction://media"/>
            <a:extLst>
              <a:ext uri="{FF2B5EF4-FFF2-40B4-BE49-F238E27FC236}">
                <a16:creationId xmlns:a16="http://schemas.microsoft.com/office/drawing/2014/main" id="{D6A92D0D-142D-4FDE-AEF3-21979CB437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0075"/>
            <a:ext cx="13258800" cy="7458075"/>
          </a:xfrm>
          <a:prstGeom prst="rect">
            <a:avLst/>
          </a:prstGeom>
        </p:spPr>
      </p:pic>
    </p:spTree>
    <p:extLst>
      <p:ext uri="{BB962C8B-B14F-4D97-AF65-F5344CB8AC3E}">
        <p14:creationId xmlns:p14="http://schemas.microsoft.com/office/powerpoint/2010/main" val="27137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5">
            <a:hlinkClick r:id="" action="ppaction://media"/>
            <a:extLst>
              <a:ext uri="{FF2B5EF4-FFF2-40B4-BE49-F238E27FC236}">
                <a16:creationId xmlns:a16="http://schemas.microsoft.com/office/drawing/2014/main" id="{F96B7E87-1009-4B50-8597-F34E93C063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35756"/>
            <a:ext cx="13104989" cy="7371556"/>
          </a:xfrm>
          <a:prstGeom prst="rect">
            <a:avLst/>
          </a:prstGeom>
        </p:spPr>
      </p:pic>
    </p:spTree>
    <p:extLst>
      <p:ext uri="{BB962C8B-B14F-4D97-AF65-F5344CB8AC3E}">
        <p14:creationId xmlns:p14="http://schemas.microsoft.com/office/powerpoint/2010/main" val="16538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87054" y="1851645"/>
            <a:ext cx="681789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Pub/Sub</a:t>
            </a:r>
            <a:endParaRPr lang="de-CH" sz="2000" dirty="0"/>
          </a:p>
        </p:txBody>
      </p:sp>
    </p:spTree>
    <p:extLst>
      <p:ext uri="{BB962C8B-B14F-4D97-AF65-F5344CB8AC3E}">
        <p14:creationId xmlns:p14="http://schemas.microsoft.com/office/powerpoint/2010/main" val="21108413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A87B864D-30FC-4887-BC64-8ABFB9ACA8F4}"/>
              </a:ext>
            </a:extLst>
          </p:cNvPr>
          <p:cNvGrpSpPr/>
          <p:nvPr/>
        </p:nvGrpSpPr>
        <p:grpSpPr>
          <a:xfrm>
            <a:off x="1442276" y="1859631"/>
            <a:ext cx="2614158" cy="3138738"/>
            <a:chOff x="1218540" y="1423534"/>
            <a:chExt cx="2614158" cy="3138738"/>
          </a:xfrm>
        </p:grpSpPr>
        <p:sp>
          <p:nvSpPr>
            <p:cNvPr id="2" name="Scrollen: horizontal 1">
              <a:extLst>
                <a:ext uri="{FF2B5EF4-FFF2-40B4-BE49-F238E27FC236}">
                  <a16:creationId xmlns:a16="http://schemas.microsoft.com/office/drawing/2014/main" id="{3C171F82-8131-45AB-A4FB-07D498D8A7F4}"/>
                </a:ext>
              </a:extLst>
            </p:cNvPr>
            <p:cNvSpPr/>
            <p:nvPr/>
          </p:nvSpPr>
          <p:spPr>
            <a:xfrm>
              <a:off x="1218540" y="1423534"/>
              <a:ext cx="2614158" cy="3138738"/>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Rule</a:t>
              </a:r>
              <a:endParaRPr lang="de-CH" dirty="0">
                <a:latin typeface="Yanone Kaffeesatz Regular" panose="02000000000000000000" pitchFamily="2" charset="0"/>
              </a:endParaRPr>
            </a:p>
          </p:txBody>
        </p:sp>
        <p:sp>
          <p:nvSpPr>
            <p:cNvPr id="3" name="Scrollen: horizontal 2">
              <a:extLst>
                <a:ext uri="{FF2B5EF4-FFF2-40B4-BE49-F238E27FC236}">
                  <a16:creationId xmlns:a16="http://schemas.microsoft.com/office/drawing/2014/main" id="{83E0A71C-94F6-4F33-8CF7-B3A020188AC5}"/>
                </a:ext>
              </a:extLst>
            </p:cNvPr>
            <p:cNvSpPr/>
            <p:nvPr/>
          </p:nvSpPr>
          <p:spPr>
            <a:xfrm>
              <a:off x="1982972" y="1802550"/>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Filter</a:t>
              </a:r>
              <a:endParaRPr lang="de-CH" dirty="0">
                <a:latin typeface="Yanone Kaffeesatz Regular" panose="02000000000000000000" pitchFamily="2" charset="0"/>
              </a:endParaRPr>
            </a:p>
          </p:txBody>
        </p:sp>
        <p:sp>
          <p:nvSpPr>
            <p:cNvPr id="4" name="Scrollen: horizontal 3">
              <a:extLst>
                <a:ext uri="{FF2B5EF4-FFF2-40B4-BE49-F238E27FC236}">
                  <a16:creationId xmlns:a16="http://schemas.microsoft.com/office/drawing/2014/main" id="{AB94B097-FBA3-4DFE-9078-AC0EF492BECB}"/>
                </a:ext>
              </a:extLst>
            </p:cNvPr>
            <p:cNvSpPr/>
            <p:nvPr/>
          </p:nvSpPr>
          <p:spPr>
            <a:xfrm>
              <a:off x="1982972" y="3151788"/>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Action</a:t>
              </a:r>
              <a:endParaRPr lang="de-CH" sz="1400" dirty="0">
                <a:latin typeface="Yanone Kaffeesatz Regular" panose="02000000000000000000" pitchFamily="2" charset="0"/>
              </a:endParaRPr>
            </a:p>
          </p:txBody>
        </p:sp>
      </p:grpSp>
      <p:sp>
        <p:nvSpPr>
          <p:cNvPr id="6" name="Scrollen: horizontal 5">
            <a:extLst>
              <a:ext uri="{FF2B5EF4-FFF2-40B4-BE49-F238E27FC236}">
                <a16:creationId xmlns:a16="http://schemas.microsoft.com/office/drawing/2014/main" id="{58FA1E1C-3DED-4966-8062-5994650A5AA3}"/>
              </a:ext>
            </a:extLst>
          </p:cNvPr>
          <p:cNvSpPr/>
          <p:nvPr/>
        </p:nvSpPr>
        <p:spPr>
          <a:xfrm>
            <a:off x="6148030" y="912442"/>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Boolean Filter</a:t>
            </a:r>
            <a:endParaRPr lang="de-CH" dirty="0">
              <a:latin typeface="Yanone Kaffeesatz Regular" panose="02000000000000000000" pitchFamily="2" charset="0"/>
            </a:endParaRPr>
          </a:p>
        </p:txBody>
      </p:sp>
      <p:sp>
        <p:nvSpPr>
          <p:cNvPr id="7" name="Scrollen: horizontal 6">
            <a:extLst>
              <a:ext uri="{FF2B5EF4-FFF2-40B4-BE49-F238E27FC236}">
                <a16:creationId xmlns:a16="http://schemas.microsoft.com/office/drawing/2014/main" id="{D867A0AF-F663-45D9-A61A-7E1BF656122C}"/>
              </a:ext>
            </a:extLst>
          </p:cNvPr>
          <p:cNvSpPr/>
          <p:nvPr/>
        </p:nvSpPr>
        <p:spPr>
          <a:xfrm>
            <a:off x="6112064" y="1945714"/>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SQL Filter</a:t>
            </a:r>
            <a:endParaRPr lang="de-CH" dirty="0">
              <a:latin typeface="Yanone Kaffeesatz Regular" panose="02000000000000000000" pitchFamily="2" charset="0"/>
            </a:endParaRPr>
          </a:p>
        </p:txBody>
      </p:sp>
      <p:sp>
        <p:nvSpPr>
          <p:cNvPr id="8" name="Scrollen: horizontal 7">
            <a:extLst>
              <a:ext uri="{FF2B5EF4-FFF2-40B4-BE49-F238E27FC236}">
                <a16:creationId xmlns:a16="http://schemas.microsoft.com/office/drawing/2014/main" id="{6A1941C6-D95B-4494-BB87-173D89266F47}"/>
              </a:ext>
            </a:extLst>
          </p:cNvPr>
          <p:cNvSpPr/>
          <p:nvPr/>
        </p:nvSpPr>
        <p:spPr>
          <a:xfrm>
            <a:off x="6096000" y="2978986"/>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Correlation Filter</a:t>
            </a:r>
            <a:endParaRPr lang="de-CH" dirty="0">
              <a:latin typeface="Yanone Kaffeesatz Regular" panose="02000000000000000000" pitchFamily="2" charset="0"/>
            </a:endParaRPr>
          </a:p>
        </p:txBody>
      </p:sp>
      <p:grpSp>
        <p:nvGrpSpPr>
          <p:cNvPr id="12" name="Gruppieren 11">
            <a:extLst>
              <a:ext uri="{FF2B5EF4-FFF2-40B4-BE49-F238E27FC236}">
                <a16:creationId xmlns:a16="http://schemas.microsoft.com/office/drawing/2014/main" id="{E0D25AF8-AE4F-4368-8F74-E3D686DD5E86}"/>
              </a:ext>
            </a:extLst>
          </p:cNvPr>
          <p:cNvGrpSpPr/>
          <p:nvPr/>
        </p:nvGrpSpPr>
        <p:grpSpPr>
          <a:xfrm>
            <a:off x="3349708" y="369651"/>
            <a:ext cx="6251492" cy="4251506"/>
            <a:chOff x="3349708" y="369651"/>
            <a:chExt cx="6251492" cy="4251506"/>
          </a:xfrm>
        </p:grpSpPr>
        <p:sp>
          <p:nvSpPr>
            <p:cNvPr id="9" name="Ellipse 8">
              <a:extLst>
                <a:ext uri="{FF2B5EF4-FFF2-40B4-BE49-F238E27FC236}">
                  <a16:creationId xmlns:a16="http://schemas.microsoft.com/office/drawing/2014/main" id="{B89319A9-E57C-4E80-800B-CF5E7EE798EC}"/>
                </a:ext>
              </a:extLst>
            </p:cNvPr>
            <p:cNvSpPr/>
            <p:nvPr/>
          </p:nvSpPr>
          <p:spPr>
            <a:xfrm>
              <a:off x="4820866" y="369651"/>
              <a:ext cx="4780334" cy="42515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1" name="Gerader Verbinder 10">
              <a:extLst>
                <a:ext uri="{FF2B5EF4-FFF2-40B4-BE49-F238E27FC236}">
                  <a16:creationId xmlns:a16="http://schemas.microsoft.com/office/drawing/2014/main" id="{064F5108-9CA7-42AD-A49E-4515CC43C398}"/>
                </a:ext>
              </a:extLst>
            </p:cNvPr>
            <p:cNvCxnSpPr>
              <a:stCxn id="3" idx="3"/>
              <a:endCxn id="9" idx="2"/>
            </p:cNvCxnSpPr>
            <p:nvPr/>
          </p:nvCxnSpPr>
          <p:spPr>
            <a:xfrm flipV="1">
              <a:off x="3349708" y="2495404"/>
              <a:ext cx="1471158" cy="259879"/>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048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1740D-04E2-44A1-890F-D7527B86B777}"/>
              </a:ext>
            </a:extLst>
          </p:cNvPr>
          <p:cNvPicPr>
            <a:picLocks noChangeAspect="1"/>
          </p:cNvPicPr>
          <p:nvPr/>
        </p:nvPicPr>
        <p:blipFill>
          <a:blip r:embed="rId2"/>
          <a:stretch>
            <a:fillRect/>
          </a:stretch>
        </p:blipFill>
        <p:spPr>
          <a:xfrm>
            <a:off x="1719375" y="1216601"/>
            <a:ext cx="8753250" cy="1015878"/>
          </a:xfrm>
          <a:prstGeom prst="rect">
            <a:avLst/>
          </a:prstGeom>
        </p:spPr>
      </p:pic>
      <p:pic>
        <p:nvPicPr>
          <p:cNvPr id="3" name="Picture 2">
            <a:extLst>
              <a:ext uri="{FF2B5EF4-FFF2-40B4-BE49-F238E27FC236}">
                <a16:creationId xmlns:a16="http://schemas.microsoft.com/office/drawing/2014/main" id="{7C6A3B08-8CC4-4038-B9C4-F33AF3D36F47}"/>
              </a:ext>
            </a:extLst>
          </p:cNvPr>
          <p:cNvPicPr>
            <a:picLocks noChangeAspect="1"/>
          </p:cNvPicPr>
          <p:nvPr/>
        </p:nvPicPr>
        <p:blipFill>
          <a:blip r:embed="rId3"/>
          <a:stretch>
            <a:fillRect/>
          </a:stretch>
        </p:blipFill>
        <p:spPr>
          <a:xfrm>
            <a:off x="757903" y="3429000"/>
            <a:ext cx="10676194" cy="1562885"/>
          </a:xfrm>
          <a:prstGeom prst="rect">
            <a:avLst/>
          </a:prstGeom>
        </p:spPr>
      </p:pic>
    </p:spTree>
    <p:extLst>
      <p:ext uri="{BB962C8B-B14F-4D97-AF65-F5344CB8AC3E}">
        <p14:creationId xmlns:p14="http://schemas.microsoft.com/office/powerpoint/2010/main" val="429226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55A4AD-D101-4841-A719-AC909033E467}"/>
              </a:ext>
            </a:extLst>
          </p:cNvPr>
          <p:cNvPicPr>
            <a:picLocks noChangeAspect="1"/>
          </p:cNvPicPr>
          <p:nvPr/>
        </p:nvPicPr>
        <p:blipFill>
          <a:blip r:embed="rId2"/>
          <a:stretch>
            <a:fillRect/>
          </a:stretch>
        </p:blipFill>
        <p:spPr>
          <a:xfrm>
            <a:off x="576974" y="1591408"/>
            <a:ext cx="11038053" cy="3675184"/>
          </a:xfrm>
          <a:prstGeom prst="rect">
            <a:avLst/>
          </a:prstGeom>
        </p:spPr>
      </p:pic>
    </p:spTree>
    <p:extLst>
      <p:ext uri="{BB962C8B-B14F-4D97-AF65-F5344CB8AC3E}">
        <p14:creationId xmlns:p14="http://schemas.microsoft.com/office/powerpoint/2010/main" val="718098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646876-38AD-4139-9F29-DCFBF32F358D}"/>
              </a:ext>
            </a:extLst>
          </p:cNvPr>
          <p:cNvPicPr>
            <a:picLocks noChangeAspect="1"/>
          </p:cNvPicPr>
          <p:nvPr/>
        </p:nvPicPr>
        <p:blipFill>
          <a:blip r:embed="rId2"/>
          <a:stretch>
            <a:fillRect/>
          </a:stretch>
        </p:blipFill>
        <p:spPr>
          <a:xfrm>
            <a:off x="739287" y="2184213"/>
            <a:ext cx="10713427" cy="2489574"/>
          </a:xfrm>
          <a:prstGeom prst="rect">
            <a:avLst/>
          </a:prstGeom>
        </p:spPr>
      </p:pic>
    </p:spTree>
    <p:extLst>
      <p:ext uri="{BB962C8B-B14F-4D97-AF65-F5344CB8AC3E}">
        <p14:creationId xmlns:p14="http://schemas.microsoft.com/office/powerpoint/2010/main" val="29081383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36E9B1-22A1-492D-B50B-84BA7A1F9876}"/>
              </a:ext>
            </a:extLst>
          </p:cNvPr>
          <p:cNvPicPr>
            <a:picLocks noChangeAspect="1"/>
          </p:cNvPicPr>
          <p:nvPr/>
        </p:nvPicPr>
        <p:blipFill>
          <a:blip r:embed="rId2"/>
          <a:stretch>
            <a:fillRect/>
          </a:stretch>
        </p:blipFill>
        <p:spPr>
          <a:xfrm>
            <a:off x="1025857" y="1600200"/>
            <a:ext cx="10140286" cy="3657600"/>
          </a:xfrm>
          <a:prstGeom prst="rect">
            <a:avLst/>
          </a:prstGeom>
        </p:spPr>
      </p:pic>
    </p:spTree>
    <p:extLst>
      <p:ext uri="{BB962C8B-B14F-4D97-AF65-F5344CB8AC3E}">
        <p14:creationId xmlns:p14="http://schemas.microsoft.com/office/powerpoint/2010/main" val="4263209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5271B9-4692-4E97-8003-051A34EE9C0C}"/>
              </a:ext>
            </a:extLst>
          </p:cNvPr>
          <p:cNvPicPr>
            <a:picLocks noChangeAspect="1"/>
          </p:cNvPicPr>
          <p:nvPr/>
        </p:nvPicPr>
        <p:blipFill>
          <a:blip r:embed="rId2"/>
          <a:stretch>
            <a:fillRect/>
          </a:stretch>
        </p:blipFill>
        <p:spPr>
          <a:xfrm>
            <a:off x="1096962" y="1447006"/>
            <a:ext cx="10356703" cy="3963987"/>
          </a:xfrm>
          <a:prstGeom prst="rect">
            <a:avLst/>
          </a:prstGeom>
        </p:spPr>
      </p:pic>
      <p:pic>
        <p:nvPicPr>
          <p:cNvPr id="3" name="Picture 2">
            <a:extLst>
              <a:ext uri="{FF2B5EF4-FFF2-40B4-BE49-F238E27FC236}">
                <a16:creationId xmlns:a16="http://schemas.microsoft.com/office/drawing/2014/main" id="{12A94463-32DF-4116-9E6D-6461108BE5A8}"/>
              </a:ext>
            </a:extLst>
          </p:cNvPr>
          <p:cNvPicPr>
            <a:picLocks noChangeAspect="1"/>
          </p:cNvPicPr>
          <p:nvPr/>
        </p:nvPicPr>
        <p:blipFill>
          <a:blip r:embed="rId3"/>
          <a:stretch>
            <a:fillRect/>
          </a:stretch>
        </p:blipFill>
        <p:spPr>
          <a:xfrm>
            <a:off x="1400175" y="539750"/>
            <a:ext cx="9391650" cy="342900"/>
          </a:xfrm>
          <a:prstGeom prst="rect">
            <a:avLst/>
          </a:prstGeom>
        </p:spPr>
      </p:pic>
    </p:spTree>
    <p:extLst>
      <p:ext uri="{BB962C8B-B14F-4D97-AF65-F5344CB8AC3E}">
        <p14:creationId xmlns:p14="http://schemas.microsoft.com/office/powerpoint/2010/main" val="7818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1">
            <a:hlinkClick r:id="" action="ppaction://media"/>
            <a:extLst>
              <a:ext uri="{FF2B5EF4-FFF2-40B4-BE49-F238E27FC236}">
                <a16:creationId xmlns:a16="http://schemas.microsoft.com/office/drawing/2014/main" id="{BFEDD27A-E4FB-40B1-A387-6C17599EE7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59657"/>
            <a:ext cx="12798373" cy="7199085"/>
          </a:xfrm>
          <a:prstGeom prst="rect">
            <a:avLst/>
          </a:prstGeom>
        </p:spPr>
      </p:pic>
    </p:spTree>
    <p:extLst>
      <p:ext uri="{BB962C8B-B14F-4D97-AF65-F5344CB8AC3E}">
        <p14:creationId xmlns:p14="http://schemas.microsoft.com/office/powerpoint/2010/main" val="253008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2">
            <a:hlinkClick r:id="" action="ppaction://media"/>
            <a:extLst>
              <a:ext uri="{FF2B5EF4-FFF2-40B4-BE49-F238E27FC236}">
                <a16:creationId xmlns:a16="http://schemas.microsoft.com/office/drawing/2014/main" id="{5DEB8915-D6CA-45A2-ACD1-F5D7E80DDE9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0629"/>
            <a:ext cx="12729030" cy="7160080"/>
          </a:xfrm>
          <a:prstGeom prst="rect">
            <a:avLst/>
          </a:prstGeom>
        </p:spPr>
      </p:pic>
    </p:spTree>
    <p:extLst>
      <p:ext uri="{BB962C8B-B14F-4D97-AF65-F5344CB8AC3E}">
        <p14:creationId xmlns:p14="http://schemas.microsoft.com/office/powerpoint/2010/main" val="20946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816349" y="2828835"/>
            <a:ext cx="1055930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Favor </a:t>
            </a:r>
            <a:r>
              <a:rPr lang="en-US" sz="7200" dirty="0">
                <a:solidFill>
                  <a:schemeClr val="accent4"/>
                </a:solidFill>
                <a:latin typeface="Yanone Kaffeesatz Regular" panose="02000000000000000000" pitchFamily="2" charset="0"/>
              </a:rPr>
              <a:t>Correlation</a:t>
            </a:r>
            <a:r>
              <a:rPr lang="en-US" sz="7200" dirty="0">
                <a:solidFill>
                  <a:schemeClr val="tx2"/>
                </a:solidFill>
                <a:latin typeface="Yanone Kaffeesatz Regular" panose="02000000000000000000" pitchFamily="2" charset="0"/>
              </a:rPr>
              <a:t> </a:t>
            </a:r>
            <a:r>
              <a:rPr lang="en-US" sz="7200" dirty="0">
                <a:solidFill>
                  <a:schemeClr val="accent4"/>
                </a:solidFill>
                <a:latin typeface="Yanone Kaffeesatz Regular" panose="02000000000000000000" pitchFamily="2" charset="0"/>
              </a:rPr>
              <a:t>filter</a:t>
            </a:r>
            <a:r>
              <a:rPr lang="en-US" sz="7200" dirty="0">
                <a:solidFill>
                  <a:schemeClr val="tx2"/>
                </a:solidFill>
                <a:latin typeface="Yanone Kaffeesatz Regular" panose="02000000000000000000" pitchFamily="2" charset="0"/>
              </a:rPr>
              <a:t> over SQL filter</a:t>
            </a:r>
            <a:endParaRPr lang="de-CH" sz="1200" dirty="0">
              <a:solidFill>
                <a:schemeClr val="tx2"/>
              </a:solidFill>
            </a:endParaRPr>
          </a:p>
        </p:txBody>
      </p:sp>
    </p:spTree>
    <p:extLst>
      <p:ext uri="{BB962C8B-B14F-4D97-AF65-F5344CB8AC3E}">
        <p14:creationId xmlns:p14="http://schemas.microsoft.com/office/powerpoint/2010/main" val="1653842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593532" y="2420273"/>
            <a:ext cx="11004936" cy="2308324"/>
          </a:xfrm>
          <a:prstGeom prst="rect">
            <a:avLst/>
          </a:prstGeom>
        </p:spPr>
        <p:txBody>
          <a:bodyPr wrap="none">
            <a:spAutoFit/>
          </a:bodyPr>
          <a:lstStyle/>
          <a:p>
            <a:pPr algn="ctr"/>
            <a:r>
              <a:rPr lang="en-US" sz="7200" dirty="0">
                <a:solidFill>
                  <a:schemeClr val="tx2"/>
                </a:solidFill>
                <a:latin typeface="Yanone Kaffeesatz Regular" panose="02000000000000000000" pitchFamily="2" charset="0"/>
              </a:rPr>
              <a:t>Subscriptions are </a:t>
            </a:r>
            <a:r>
              <a:rPr lang="en-US" sz="7200" dirty="0">
                <a:solidFill>
                  <a:schemeClr val="accent4"/>
                </a:solidFill>
                <a:latin typeface="Yanone Kaffeesatz Regular" panose="02000000000000000000" pitchFamily="2" charset="0"/>
              </a:rPr>
              <a:t>virtual queues</a:t>
            </a:r>
            <a:r>
              <a:rPr lang="en-US" sz="7200" dirty="0">
                <a:solidFill>
                  <a:schemeClr val="tx2"/>
                </a:solidFill>
                <a:latin typeface="Yanone Kaffeesatz Regular" panose="02000000000000000000" pitchFamily="2" charset="0"/>
              </a:rPr>
              <a:t> and</a:t>
            </a:r>
            <a:br>
              <a:rPr lang="en-US" sz="7200" dirty="0">
                <a:solidFill>
                  <a:schemeClr val="tx2"/>
                </a:solidFill>
                <a:latin typeface="Yanone Kaffeesatz Regular" panose="02000000000000000000" pitchFamily="2" charset="0"/>
              </a:rPr>
            </a:br>
            <a:r>
              <a:rPr lang="en-US" sz="7200" dirty="0">
                <a:solidFill>
                  <a:schemeClr val="tx2"/>
                </a:solidFill>
                <a:latin typeface="Yanone Kaffeesatz Regular" panose="02000000000000000000" pitchFamily="2" charset="0"/>
              </a:rPr>
              <a:t>subscribers need to </a:t>
            </a:r>
            <a:r>
              <a:rPr lang="en-US" sz="7200" dirty="0">
                <a:solidFill>
                  <a:schemeClr val="accent4"/>
                </a:solidFill>
                <a:latin typeface="Yanone Kaffeesatz Regular" panose="02000000000000000000" pitchFamily="2" charset="0"/>
              </a:rPr>
              <a:t>receive</a:t>
            </a:r>
            <a:r>
              <a:rPr lang="en-US" sz="7200" dirty="0">
                <a:solidFill>
                  <a:schemeClr val="tx2"/>
                </a:solidFill>
                <a:latin typeface="Yanone Kaffeesatz Regular" panose="02000000000000000000" pitchFamily="2" charset="0"/>
              </a:rPr>
              <a:t> from them</a:t>
            </a:r>
            <a:endParaRPr lang="de-CH" sz="1200" dirty="0">
              <a:solidFill>
                <a:schemeClr val="tx2"/>
              </a:solidFill>
            </a:endParaRPr>
          </a:p>
        </p:txBody>
      </p:sp>
    </p:spTree>
    <p:extLst>
      <p:ext uri="{BB962C8B-B14F-4D97-AF65-F5344CB8AC3E}">
        <p14:creationId xmlns:p14="http://schemas.microsoft.com/office/powerpoint/2010/main" val="3796458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782961" y="1851645"/>
            <a:ext cx="862607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Topologies</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D8DB6D-D173-4643-84E6-C5866FBC79A1}"/>
              </a:ext>
            </a:extLst>
          </p:cNvPr>
          <p:cNvGrpSpPr/>
          <p:nvPr/>
        </p:nvGrpSpPr>
        <p:grpSpPr>
          <a:xfrm>
            <a:off x="2967924" y="321590"/>
            <a:ext cx="6256152" cy="3799488"/>
            <a:chOff x="2967924" y="1007390"/>
            <a:chExt cx="6256152" cy="3799488"/>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80"/>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742840" y="4121078"/>
            <a:ext cx="2353160" cy="102511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4121077"/>
            <a:ext cx="2353161" cy="10251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BAE62-109B-48C7-A2C8-4FDF08F22B09}"/>
              </a:ext>
            </a:extLst>
          </p:cNvPr>
          <p:cNvPicPr>
            <a:picLocks noChangeAspect="1"/>
          </p:cNvPicPr>
          <p:nvPr/>
        </p:nvPicPr>
        <p:blipFill>
          <a:blip r:embed="rId3"/>
          <a:stretch>
            <a:fillRect/>
          </a:stretch>
        </p:blipFill>
        <p:spPr>
          <a:xfrm>
            <a:off x="800081" y="1752941"/>
            <a:ext cx="10591839" cy="3352119"/>
          </a:xfrm>
          <a:prstGeom prst="rect">
            <a:avLst/>
          </a:prstGeom>
        </p:spPr>
      </p:pic>
    </p:spTree>
    <p:extLst>
      <p:ext uri="{BB962C8B-B14F-4D97-AF65-F5344CB8AC3E}">
        <p14:creationId xmlns:p14="http://schemas.microsoft.com/office/powerpoint/2010/main" val="33523124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1">
            <a:hlinkClick r:id="" action="ppaction://media"/>
            <a:extLst>
              <a:ext uri="{FF2B5EF4-FFF2-40B4-BE49-F238E27FC236}">
                <a16:creationId xmlns:a16="http://schemas.microsoft.com/office/drawing/2014/main" id="{31788C54-A0CB-4BC6-9502-027D93925A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09601"/>
            <a:ext cx="13624076" cy="7663543"/>
          </a:xfrm>
          <a:prstGeom prst="rect">
            <a:avLst/>
          </a:prstGeom>
        </p:spPr>
      </p:pic>
    </p:spTree>
    <p:extLst>
      <p:ext uri="{BB962C8B-B14F-4D97-AF65-F5344CB8AC3E}">
        <p14:creationId xmlns:p14="http://schemas.microsoft.com/office/powerpoint/2010/main" val="4056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2">
            <a:hlinkClick r:id="" action="ppaction://media"/>
            <a:extLst>
              <a:ext uri="{FF2B5EF4-FFF2-40B4-BE49-F238E27FC236}">
                <a16:creationId xmlns:a16="http://schemas.microsoft.com/office/drawing/2014/main" id="{79D2F538-6C36-4CE9-8491-1660A0BAB5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758057" cy="7176407"/>
          </a:xfrm>
          <a:prstGeom prst="rect">
            <a:avLst/>
          </a:prstGeom>
        </p:spPr>
      </p:pic>
    </p:spTree>
    <p:extLst>
      <p:ext uri="{BB962C8B-B14F-4D97-AF65-F5344CB8AC3E}">
        <p14:creationId xmlns:p14="http://schemas.microsoft.com/office/powerpoint/2010/main" val="18800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3">
            <a:hlinkClick r:id="" action="ppaction://media"/>
            <a:extLst>
              <a:ext uri="{FF2B5EF4-FFF2-40B4-BE49-F238E27FC236}">
                <a16:creationId xmlns:a16="http://schemas.microsoft.com/office/drawing/2014/main" id="{A16A1A9C-AB6C-446F-B2DB-15A9FD9EF8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746768" cy="7170057"/>
          </a:xfrm>
          <a:prstGeom prst="rect">
            <a:avLst/>
          </a:prstGeom>
        </p:spPr>
      </p:pic>
    </p:spTree>
    <p:extLst>
      <p:ext uri="{BB962C8B-B14F-4D97-AF65-F5344CB8AC3E}">
        <p14:creationId xmlns:p14="http://schemas.microsoft.com/office/powerpoint/2010/main" val="8238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676BB-9CE2-4A60-A7F2-8124824F5290}"/>
              </a:ext>
            </a:extLst>
          </p:cNvPr>
          <p:cNvPicPr>
            <a:picLocks noChangeAspect="1"/>
          </p:cNvPicPr>
          <p:nvPr/>
        </p:nvPicPr>
        <p:blipFill rotWithShape="1">
          <a:blip r:embed="rId2"/>
          <a:srcRect l="30312" t="42692" r="38022" b="17693"/>
          <a:stretch/>
        </p:blipFill>
        <p:spPr>
          <a:xfrm>
            <a:off x="2451099" y="1135522"/>
            <a:ext cx="6769101" cy="4586956"/>
          </a:xfrm>
          <a:prstGeom prst="rect">
            <a:avLst/>
          </a:prstGeom>
        </p:spPr>
      </p:pic>
    </p:spTree>
    <p:extLst>
      <p:ext uri="{BB962C8B-B14F-4D97-AF65-F5344CB8AC3E}">
        <p14:creationId xmlns:p14="http://schemas.microsoft.com/office/powerpoint/2010/main" val="31840518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3578F-97EB-4A9C-8C7D-2FF23137F981}"/>
              </a:ext>
            </a:extLst>
          </p:cNvPr>
          <p:cNvSpPr/>
          <p:nvPr/>
        </p:nvSpPr>
        <p:spPr>
          <a:xfrm>
            <a:off x="725780" y="1851645"/>
            <a:ext cx="1074044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Atomic Sends</a:t>
            </a:r>
            <a:endParaRPr lang="de-CH" sz="2000" dirty="0"/>
          </a:p>
        </p:txBody>
      </p:sp>
    </p:spTree>
    <p:extLst>
      <p:ext uri="{BB962C8B-B14F-4D97-AF65-F5344CB8AC3E}">
        <p14:creationId xmlns:p14="http://schemas.microsoft.com/office/powerpoint/2010/main" val="1209598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ACE9B-3627-4A92-BA4E-4AF7D7D4FA94}"/>
              </a:ext>
            </a:extLst>
          </p:cNvPr>
          <p:cNvPicPr>
            <a:picLocks noChangeAspect="1"/>
          </p:cNvPicPr>
          <p:nvPr/>
        </p:nvPicPr>
        <p:blipFill>
          <a:blip r:embed="rId2"/>
          <a:stretch>
            <a:fillRect/>
          </a:stretch>
        </p:blipFill>
        <p:spPr>
          <a:xfrm>
            <a:off x="804863" y="1485900"/>
            <a:ext cx="10582275" cy="3886200"/>
          </a:xfrm>
          <a:prstGeom prst="rect">
            <a:avLst/>
          </a:prstGeom>
        </p:spPr>
      </p:pic>
    </p:spTree>
    <p:extLst>
      <p:ext uri="{BB962C8B-B14F-4D97-AF65-F5344CB8AC3E}">
        <p14:creationId xmlns:p14="http://schemas.microsoft.com/office/powerpoint/2010/main" val="3758942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tomicSend_Part">
            <a:hlinkClick r:id="" action="ppaction://media"/>
            <a:extLst>
              <a:ext uri="{FF2B5EF4-FFF2-40B4-BE49-F238E27FC236}">
                <a16:creationId xmlns:a16="http://schemas.microsoft.com/office/drawing/2014/main" id="{5D8E435E-9CDA-462F-B14E-66DB33C23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25928"/>
            <a:ext cx="13730515" cy="7723414"/>
          </a:xfrm>
          <a:prstGeom prst="rect">
            <a:avLst/>
          </a:prstGeom>
        </p:spPr>
      </p:pic>
    </p:spTree>
    <p:extLst>
      <p:ext uri="{BB962C8B-B14F-4D97-AF65-F5344CB8AC3E}">
        <p14:creationId xmlns:p14="http://schemas.microsoft.com/office/powerpoint/2010/main" val="15535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03698" y="1851645"/>
            <a:ext cx="698460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Batching</a:t>
            </a:r>
            <a:endParaRPr lang="de-CH" sz="2000" dirty="0"/>
          </a:p>
        </p:txBody>
      </p:sp>
    </p:spTree>
    <p:extLst>
      <p:ext uri="{BB962C8B-B14F-4D97-AF65-F5344CB8AC3E}">
        <p14:creationId xmlns:p14="http://schemas.microsoft.com/office/powerpoint/2010/main" val="36579089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D60A1-D5B5-4AB0-8104-A7B3ED6B0EBF}"/>
              </a:ext>
            </a:extLst>
          </p:cNvPr>
          <p:cNvPicPr>
            <a:picLocks noChangeAspect="1"/>
          </p:cNvPicPr>
          <p:nvPr/>
        </p:nvPicPr>
        <p:blipFill>
          <a:blip r:embed="rId2"/>
          <a:stretch>
            <a:fillRect/>
          </a:stretch>
        </p:blipFill>
        <p:spPr>
          <a:xfrm>
            <a:off x="1404938" y="1624013"/>
            <a:ext cx="9382125" cy="3609975"/>
          </a:xfrm>
          <a:prstGeom prst="rect">
            <a:avLst/>
          </a:prstGeom>
        </p:spPr>
      </p:pic>
    </p:spTree>
    <p:extLst>
      <p:ext uri="{BB962C8B-B14F-4D97-AF65-F5344CB8AC3E}">
        <p14:creationId xmlns:p14="http://schemas.microsoft.com/office/powerpoint/2010/main" val="2030689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tching_Part">
            <a:hlinkClick r:id="" action="ppaction://media"/>
            <a:extLst>
              <a:ext uri="{FF2B5EF4-FFF2-40B4-BE49-F238E27FC236}">
                <a16:creationId xmlns:a16="http://schemas.microsoft.com/office/drawing/2014/main" id="{2B6207C5-5234-4F58-9820-9D405BB017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0571"/>
            <a:ext cx="13430551" cy="7554685"/>
          </a:xfrm>
          <a:prstGeom prst="rect">
            <a:avLst/>
          </a:prstGeom>
        </p:spPr>
      </p:pic>
    </p:spTree>
    <p:extLst>
      <p:ext uri="{BB962C8B-B14F-4D97-AF65-F5344CB8AC3E}">
        <p14:creationId xmlns:p14="http://schemas.microsoft.com/office/powerpoint/2010/main" val="267992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2544385" y="1375592"/>
            <a:ext cx="7103227"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Upgrade to </a:t>
            </a:r>
            <a:r>
              <a:rPr lang="en-US" sz="7200" dirty="0">
                <a:solidFill>
                  <a:schemeClr val="accent4"/>
                </a:solidFill>
                <a:latin typeface="Yanone Kaffeesatz Regular" panose="02000000000000000000" pitchFamily="2" charset="0"/>
              </a:rPr>
              <a:t>premium tier</a:t>
            </a:r>
            <a:endParaRPr lang="de-CH" sz="1200" dirty="0">
              <a:solidFill>
                <a:schemeClr val="tx2"/>
              </a:solidFill>
            </a:endParaRPr>
          </a:p>
        </p:txBody>
      </p:sp>
      <p:sp>
        <p:nvSpPr>
          <p:cNvPr id="3" name="Rechteck 1">
            <a:extLst>
              <a:ext uri="{FF2B5EF4-FFF2-40B4-BE49-F238E27FC236}">
                <a16:creationId xmlns:a16="http://schemas.microsoft.com/office/drawing/2014/main" id="{F25D10AD-7B12-4E60-8A5D-A8B92EC157C7}"/>
              </a:ext>
            </a:extLst>
          </p:cNvPr>
          <p:cNvSpPr/>
          <p:nvPr/>
        </p:nvSpPr>
        <p:spPr>
          <a:xfrm>
            <a:off x="1283624" y="3979823"/>
            <a:ext cx="962475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Use </a:t>
            </a:r>
            <a:r>
              <a:rPr lang="en-US" sz="7200" dirty="0" err="1">
                <a:solidFill>
                  <a:schemeClr val="accent4"/>
                </a:solidFill>
                <a:latin typeface="Yanone Kaffeesatz Regular" panose="02000000000000000000" pitchFamily="2" charset="0"/>
              </a:rPr>
              <a:t>ServiceBus.AttachmentPlugin</a:t>
            </a:r>
            <a:endParaRPr lang="de-CH" sz="1200" dirty="0">
              <a:solidFill>
                <a:schemeClr val="tx2"/>
              </a:solidFill>
            </a:endParaRPr>
          </a:p>
        </p:txBody>
      </p:sp>
    </p:spTree>
    <p:extLst>
      <p:ext uri="{BB962C8B-B14F-4D97-AF65-F5344CB8AC3E}">
        <p14:creationId xmlns:p14="http://schemas.microsoft.com/office/powerpoint/2010/main" val="22065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93466" y="1851645"/>
            <a:ext cx="680506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 Via</a:t>
            </a:r>
            <a:endParaRPr lang="de-CH" sz="2000" dirty="0"/>
          </a:p>
        </p:txBody>
      </p:sp>
    </p:spTree>
    <p:extLst>
      <p:ext uri="{BB962C8B-B14F-4D97-AF65-F5344CB8AC3E}">
        <p14:creationId xmlns:p14="http://schemas.microsoft.com/office/powerpoint/2010/main" val="3992806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irect Access Storage 6">
            <a:extLst>
              <a:ext uri="{FF2B5EF4-FFF2-40B4-BE49-F238E27FC236}">
                <a16:creationId xmlns:a16="http://schemas.microsoft.com/office/drawing/2014/main" id="{1EC506D9-3D13-4AD0-B13B-0EDF8C22E96D}"/>
              </a:ext>
            </a:extLst>
          </p:cNvPr>
          <p:cNvSpPr/>
          <p:nvPr/>
        </p:nvSpPr>
        <p:spPr>
          <a:xfrm>
            <a:off x="1273629" y="2024743"/>
            <a:ext cx="3160824" cy="1208314"/>
          </a:xfrm>
          <a:prstGeom prst="flowChartMagneticDrum">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Incoming</a:t>
            </a:r>
          </a:p>
        </p:txBody>
      </p:sp>
      <p:sp>
        <p:nvSpPr>
          <p:cNvPr id="30" name="Flowchart: Direct Access Storage 29">
            <a:extLst>
              <a:ext uri="{FF2B5EF4-FFF2-40B4-BE49-F238E27FC236}">
                <a16:creationId xmlns:a16="http://schemas.microsoft.com/office/drawing/2014/main" id="{432CF8DE-2E25-4B5D-B1B2-EECD799969D8}"/>
              </a:ext>
            </a:extLst>
          </p:cNvPr>
          <p:cNvSpPr/>
          <p:nvPr/>
        </p:nvSpPr>
        <p:spPr>
          <a:xfrm>
            <a:off x="7300349" y="2024743"/>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Outgoing1</a:t>
            </a:r>
          </a:p>
        </p:txBody>
      </p:sp>
      <p:sp>
        <p:nvSpPr>
          <p:cNvPr id="31" name="Flowchart: Direct Access Storage 30">
            <a:extLst>
              <a:ext uri="{FF2B5EF4-FFF2-40B4-BE49-F238E27FC236}">
                <a16:creationId xmlns:a16="http://schemas.microsoft.com/office/drawing/2014/main" id="{22CE254E-B411-4A66-8F3F-0D4BF646AD1E}"/>
              </a:ext>
            </a:extLst>
          </p:cNvPr>
          <p:cNvSpPr/>
          <p:nvPr/>
        </p:nvSpPr>
        <p:spPr>
          <a:xfrm>
            <a:off x="7300349" y="3673930"/>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Outgoing2</a:t>
            </a:r>
          </a:p>
        </p:txBody>
      </p:sp>
      <p:sp>
        <p:nvSpPr>
          <p:cNvPr id="45" name="Flowchart: Direct Access Storage 44">
            <a:extLst>
              <a:ext uri="{FF2B5EF4-FFF2-40B4-BE49-F238E27FC236}">
                <a16:creationId xmlns:a16="http://schemas.microsoft.com/office/drawing/2014/main" id="{C7A62B2E-0432-46FD-B5AA-6730E310CF3F}"/>
              </a:ext>
            </a:extLst>
          </p:cNvPr>
          <p:cNvSpPr/>
          <p:nvPr/>
        </p:nvSpPr>
        <p:spPr>
          <a:xfrm>
            <a:off x="1570955" y="3570214"/>
            <a:ext cx="2863498" cy="1208314"/>
          </a:xfrm>
          <a:prstGeom prst="flowChartMagneticDrum">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Transfer</a:t>
            </a:r>
          </a:p>
        </p:txBody>
      </p:sp>
      <p:grpSp>
        <p:nvGrpSpPr>
          <p:cNvPr id="32" name="Gruppieren 31">
            <a:extLst>
              <a:ext uri="{FF2B5EF4-FFF2-40B4-BE49-F238E27FC236}">
                <a16:creationId xmlns:a16="http://schemas.microsoft.com/office/drawing/2014/main" id="{32A01FA2-260E-411D-BD1B-288C1A533AEE}"/>
              </a:ext>
            </a:extLst>
          </p:cNvPr>
          <p:cNvGrpSpPr/>
          <p:nvPr/>
        </p:nvGrpSpPr>
        <p:grpSpPr>
          <a:xfrm>
            <a:off x="3590532" y="2393210"/>
            <a:ext cx="571500" cy="471380"/>
            <a:chOff x="4668218" y="333214"/>
            <a:chExt cx="571500" cy="471380"/>
          </a:xfrm>
          <a:solidFill>
            <a:schemeClr val="accent2"/>
          </a:solidFill>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uppieren 31">
            <a:extLst>
              <a:ext uri="{FF2B5EF4-FFF2-40B4-BE49-F238E27FC236}">
                <a16:creationId xmlns:a16="http://schemas.microsoft.com/office/drawing/2014/main" id="{2ABA1300-5DCF-4981-A768-E55C827D119E}"/>
              </a:ext>
            </a:extLst>
          </p:cNvPr>
          <p:cNvGrpSpPr/>
          <p:nvPr/>
        </p:nvGrpSpPr>
        <p:grpSpPr>
          <a:xfrm>
            <a:off x="5959420" y="2421716"/>
            <a:ext cx="571500" cy="471380"/>
            <a:chOff x="4668218" y="333214"/>
            <a:chExt cx="571500" cy="471380"/>
          </a:xfrm>
          <a:solidFill>
            <a:schemeClr val="accent5"/>
          </a:solidFill>
        </p:grpSpPr>
        <p:sp>
          <p:nvSpPr>
            <p:cNvPr id="47" name="Rechteck 23">
              <a:extLst>
                <a:ext uri="{FF2B5EF4-FFF2-40B4-BE49-F238E27FC236}">
                  <a16:creationId xmlns:a16="http://schemas.microsoft.com/office/drawing/2014/main" id="{BDBA30F6-F63E-49BD-9930-2732D5D14B4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8" name="Gerader Verbinder 25">
              <a:extLst>
                <a:ext uri="{FF2B5EF4-FFF2-40B4-BE49-F238E27FC236}">
                  <a16:creationId xmlns:a16="http://schemas.microsoft.com/office/drawing/2014/main" id="{C9DC3F72-AEE8-4AF1-B62D-A1D261D109C0}"/>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26">
              <a:extLst>
                <a:ext uri="{FF2B5EF4-FFF2-40B4-BE49-F238E27FC236}">
                  <a16:creationId xmlns:a16="http://schemas.microsoft.com/office/drawing/2014/main" id="{108D8B52-7C84-4A87-A50F-2FCB6E5CA04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31">
            <a:extLst>
              <a:ext uri="{FF2B5EF4-FFF2-40B4-BE49-F238E27FC236}">
                <a16:creationId xmlns:a16="http://schemas.microsoft.com/office/drawing/2014/main" id="{73E0BC53-822E-4990-B5E9-2D6852BD667B}"/>
              </a:ext>
            </a:extLst>
          </p:cNvPr>
          <p:cNvGrpSpPr/>
          <p:nvPr/>
        </p:nvGrpSpPr>
        <p:grpSpPr>
          <a:xfrm>
            <a:off x="5959420" y="2409434"/>
            <a:ext cx="571500" cy="471380"/>
            <a:chOff x="4668218" y="333214"/>
            <a:chExt cx="571500" cy="471380"/>
          </a:xfrm>
          <a:solidFill>
            <a:schemeClr val="accent6"/>
          </a:solidFill>
        </p:grpSpPr>
        <p:sp>
          <p:nvSpPr>
            <p:cNvPr id="51" name="Rechteck 23">
              <a:extLst>
                <a:ext uri="{FF2B5EF4-FFF2-40B4-BE49-F238E27FC236}">
                  <a16:creationId xmlns:a16="http://schemas.microsoft.com/office/drawing/2014/main" id="{9454D663-A74E-4966-AA7D-67643A4DEDA7}"/>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2" name="Gerader Verbinder 25">
              <a:extLst>
                <a:ext uri="{FF2B5EF4-FFF2-40B4-BE49-F238E27FC236}">
                  <a16:creationId xmlns:a16="http://schemas.microsoft.com/office/drawing/2014/main" id="{00AA6A63-DEA9-4F54-9769-5BE36A60B5E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26">
              <a:extLst>
                <a:ext uri="{FF2B5EF4-FFF2-40B4-BE49-F238E27FC236}">
                  <a16:creationId xmlns:a16="http://schemas.microsoft.com/office/drawing/2014/main" id="{C8B04D1F-F588-4011-971C-0F79DE17C7D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7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33333E-6 L 0.14219 0.00186 " pathEditMode="relative" rAng="0" ptsTypes="AA">
                                      <p:cBhvr>
                                        <p:cTn id="6" dur="2000" fill="hold"/>
                                        <p:tgtEl>
                                          <p:spTgt spid="32"/>
                                        </p:tgtEl>
                                        <p:attrNameLst>
                                          <p:attrName>ppt_x</p:attrName>
                                          <p:attrName>ppt_y</p:attrName>
                                        </p:attrNameLst>
                                      </p:cBhvr>
                                      <p:rCtr x="7109" y="93"/>
                                    </p:animMotion>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32"/>
                                        </p:tgtEl>
                                        <p:attrNameLst>
                                          <p:attrName>r</p:attrName>
                                        </p:attrNameLst>
                                      </p:cBhvr>
                                    </p:animRot>
                                  </p:childTnLst>
                                </p:cTn>
                              </p:par>
                              <p:par>
                                <p:cTn id="10" presetID="1"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4.16667E-7 -0.00232 L -0.1901 0.22685 " pathEditMode="relative" rAng="0" ptsTypes="AA">
                                      <p:cBhvr>
                                        <p:cTn id="16" dur="2000" fill="hold"/>
                                        <p:tgtEl>
                                          <p:spTgt spid="50"/>
                                        </p:tgtEl>
                                        <p:attrNameLst>
                                          <p:attrName>ppt_x</p:attrName>
                                          <p:attrName>ppt_y</p:attrName>
                                        </p:attrNameLst>
                                      </p:cBhvr>
                                      <p:rCtr x="-9505" y="11458"/>
                                    </p:animMotion>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nodeType="afterEffect">
                                  <p:stCondLst>
                                    <p:cond delay="0"/>
                                  </p:stCondLst>
                                  <p:childTnLst>
                                    <p:animMotion origin="layout" path="M 4.16667E-7 1.48148E-6 L -0.21771 0.27222 " pathEditMode="relative" rAng="0" ptsTypes="AA">
                                      <p:cBhvr>
                                        <p:cTn id="24" dur="2000" fill="hold"/>
                                        <p:tgtEl>
                                          <p:spTgt spid="46"/>
                                        </p:tgtEl>
                                        <p:attrNameLst>
                                          <p:attrName>ppt_x</p:attrName>
                                          <p:attrName>ppt_y</p:attrName>
                                        </p:attrNameLst>
                                      </p:cBhvr>
                                      <p:rCtr x="-10885" y="13611"/>
                                    </p:animMotion>
                                  </p:childTnLst>
                                </p:cTn>
                              </p:par>
                            </p:childTnLst>
                          </p:cTn>
                        </p:par>
                        <p:par>
                          <p:cTn id="25" fill="hold">
                            <p:stCondLst>
                              <p:cond delay="8000"/>
                            </p:stCondLst>
                            <p:childTnLst>
                              <p:par>
                                <p:cTn id="26" presetID="1" presetClass="exit" presetSubtype="0" fill="hold" nodeType="after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par>
                          <p:cTn id="28" fill="hold">
                            <p:stCondLst>
                              <p:cond delay="8000"/>
                            </p:stCondLst>
                            <p:childTnLst>
                              <p:par>
                                <p:cTn id="29" presetID="42" presetClass="path" presetSubtype="0" accel="50000" decel="50000" fill="hold" nodeType="afterEffect">
                                  <p:stCondLst>
                                    <p:cond delay="0"/>
                                  </p:stCondLst>
                                  <p:childTnLst>
                                    <p:animMotion origin="layout" path="M -0.1901 0.22523 L 0.11185 0.22338 " pathEditMode="relative" rAng="0" ptsTypes="AA">
                                      <p:cBhvr>
                                        <p:cTn id="30" dur="2000" fill="hold"/>
                                        <p:tgtEl>
                                          <p:spTgt spid="46"/>
                                        </p:tgtEl>
                                        <p:attrNameLst>
                                          <p:attrName>ppt_x</p:attrName>
                                          <p:attrName>ppt_y</p:attrName>
                                        </p:attrNameLst>
                                      </p:cBhvr>
                                      <p:rCtr x="15091" y="-93"/>
                                    </p:animMotion>
                                  </p:childTnLst>
                                </p:cTn>
                              </p:par>
                            </p:childTnLst>
                          </p:cTn>
                        </p:par>
                        <p:par>
                          <p:cTn id="31" fill="hold">
                            <p:stCondLst>
                              <p:cond delay="10000"/>
                            </p:stCondLst>
                            <p:childTnLst>
                              <p:par>
                                <p:cTn id="32" presetID="42" presetClass="path" presetSubtype="0" accel="50000" decel="50000" fill="hold" nodeType="afterEffect">
                                  <p:stCondLst>
                                    <p:cond delay="0"/>
                                  </p:stCondLst>
                                  <p:childTnLst>
                                    <p:animMotion origin="layout" path="M -0.1901 0.22685 L 0.11589 -0.00046 " pathEditMode="relative" rAng="0" ptsTypes="AA">
                                      <p:cBhvr>
                                        <p:cTn id="33" dur="2000" fill="hold"/>
                                        <p:tgtEl>
                                          <p:spTgt spid="50"/>
                                        </p:tgtEl>
                                        <p:attrNameLst>
                                          <p:attrName>ppt_x</p:attrName>
                                          <p:attrName>ppt_y</p:attrName>
                                        </p:attrNameLst>
                                      </p:cBhvr>
                                      <p:rCtr x="15299"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16403-1958-497F-B3B6-9F60DFCF51EF}"/>
              </a:ext>
            </a:extLst>
          </p:cNvPr>
          <p:cNvPicPr>
            <a:picLocks noChangeAspect="1"/>
          </p:cNvPicPr>
          <p:nvPr/>
        </p:nvPicPr>
        <p:blipFill>
          <a:blip r:embed="rId2"/>
          <a:stretch>
            <a:fillRect/>
          </a:stretch>
        </p:blipFill>
        <p:spPr>
          <a:xfrm>
            <a:off x="757238" y="647700"/>
            <a:ext cx="10677525" cy="5562600"/>
          </a:xfrm>
          <a:prstGeom prst="rect">
            <a:avLst/>
          </a:prstGeom>
        </p:spPr>
      </p:pic>
    </p:spTree>
    <p:extLst>
      <p:ext uri="{BB962C8B-B14F-4D97-AF65-F5344CB8AC3E}">
        <p14:creationId xmlns:p14="http://schemas.microsoft.com/office/powerpoint/2010/main" val="2128439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1">
            <a:hlinkClick r:id="" action="ppaction://media"/>
            <a:extLst>
              <a:ext uri="{FF2B5EF4-FFF2-40B4-BE49-F238E27FC236}">
                <a16:creationId xmlns:a16="http://schemas.microsoft.com/office/drawing/2014/main" id="{5BDB0111-7B21-42D6-913F-881A3F07B4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54844"/>
            <a:ext cx="13627101" cy="7665244"/>
          </a:xfrm>
          <a:prstGeom prst="rect">
            <a:avLst/>
          </a:prstGeom>
        </p:spPr>
      </p:pic>
    </p:spTree>
    <p:extLst>
      <p:ext uri="{BB962C8B-B14F-4D97-AF65-F5344CB8AC3E}">
        <p14:creationId xmlns:p14="http://schemas.microsoft.com/office/powerpoint/2010/main" val="2305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1">
            <a:hlinkClick r:id="" action="ppaction://media"/>
            <a:extLst>
              <a:ext uri="{FF2B5EF4-FFF2-40B4-BE49-F238E27FC236}">
                <a16:creationId xmlns:a16="http://schemas.microsoft.com/office/drawing/2014/main" id="{02077B8A-730A-46D9-8FFA-CD63619D1E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95993"/>
            <a:ext cx="13614401" cy="7658101"/>
          </a:xfrm>
          <a:prstGeom prst="rect">
            <a:avLst/>
          </a:prstGeom>
        </p:spPr>
      </p:pic>
    </p:spTree>
    <p:extLst>
      <p:ext uri="{BB962C8B-B14F-4D97-AF65-F5344CB8AC3E}">
        <p14:creationId xmlns:p14="http://schemas.microsoft.com/office/powerpoint/2010/main" val="206183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2">
            <a:hlinkClick r:id="" action="ppaction://media"/>
            <a:extLst>
              <a:ext uri="{FF2B5EF4-FFF2-40B4-BE49-F238E27FC236}">
                <a16:creationId xmlns:a16="http://schemas.microsoft.com/office/drawing/2014/main" id="{73935DB4-73C1-436E-A353-4FB517A834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12321"/>
            <a:ext cx="13599887" cy="7649936"/>
          </a:xfrm>
          <a:prstGeom prst="rect">
            <a:avLst/>
          </a:prstGeom>
        </p:spPr>
      </p:pic>
    </p:spTree>
    <p:extLst>
      <p:ext uri="{BB962C8B-B14F-4D97-AF65-F5344CB8AC3E}">
        <p14:creationId xmlns:p14="http://schemas.microsoft.com/office/powerpoint/2010/main" val="60023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237940" y="1851645"/>
            <a:ext cx="9716121"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TransferDLQ</a:t>
            </a:r>
            <a:endParaRPr lang="de-CH" sz="2000" dirty="0"/>
          </a:p>
        </p:txBody>
      </p:sp>
    </p:spTree>
    <p:extLst>
      <p:ext uri="{BB962C8B-B14F-4D97-AF65-F5344CB8AC3E}">
        <p14:creationId xmlns:p14="http://schemas.microsoft.com/office/powerpoint/2010/main" val="8039686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06CE7-5B97-4EF1-9DF8-5A2E91249C27}"/>
              </a:ext>
            </a:extLst>
          </p:cNvPr>
          <p:cNvPicPr>
            <a:picLocks noChangeAspect="1"/>
          </p:cNvPicPr>
          <p:nvPr/>
        </p:nvPicPr>
        <p:blipFill>
          <a:blip r:embed="rId2"/>
          <a:stretch>
            <a:fillRect/>
          </a:stretch>
        </p:blipFill>
        <p:spPr>
          <a:xfrm>
            <a:off x="421393" y="1089764"/>
            <a:ext cx="11349215" cy="4678473"/>
          </a:xfrm>
          <a:prstGeom prst="rect">
            <a:avLst/>
          </a:prstGeom>
        </p:spPr>
      </p:pic>
      <p:pic>
        <p:nvPicPr>
          <p:cNvPr id="3" name="Picture 2">
            <a:extLst>
              <a:ext uri="{FF2B5EF4-FFF2-40B4-BE49-F238E27FC236}">
                <a16:creationId xmlns:a16="http://schemas.microsoft.com/office/drawing/2014/main" id="{869CE17D-0BCC-440D-8226-6C3FB2A2DB37}"/>
              </a:ext>
            </a:extLst>
          </p:cNvPr>
          <p:cNvPicPr>
            <a:picLocks noChangeAspect="1"/>
          </p:cNvPicPr>
          <p:nvPr/>
        </p:nvPicPr>
        <p:blipFill>
          <a:blip r:embed="rId3"/>
          <a:stretch>
            <a:fillRect/>
          </a:stretch>
        </p:blipFill>
        <p:spPr>
          <a:xfrm>
            <a:off x="1782990" y="2129094"/>
            <a:ext cx="8626021" cy="2129716"/>
          </a:xfrm>
          <a:prstGeom prst="rect">
            <a:avLst/>
          </a:prstGeom>
        </p:spPr>
      </p:pic>
    </p:spTree>
    <p:extLst>
      <p:ext uri="{BB962C8B-B14F-4D97-AF65-F5344CB8AC3E}">
        <p14:creationId xmlns:p14="http://schemas.microsoft.com/office/powerpoint/2010/main" val="118717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590521-A45A-4E5F-8839-4AF2F7E5D6C9}"/>
              </a:ext>
            </a:extLst>
          </p:cNvPr>
          <p:cNvPicPr>
            <a:picLocks noChangeAspect="1"/>
          </p:cNvPicPr>
          <p:nvPr/>
        </p:nvPicPr>
        <p:blipFill>
          <a:blip r:embed="rId2"/>
          <a:stretch>
            <a:fillRect/>
          </a:stretch>
        </p:blipFill>
        <p:spPr>
          <a:xfrm>
            <a:off x="585787" y="2057400"/>
            <a:ext cx="11020425" cy="2743200"/>
          </a:xfrm>
          <a:prstGeom prst="rect">
            <a:avLst/>
          </a:prstGeom>
        </p:spPr>
      </p:pic>
    </p:spTree>
    <p:extLst>
      <p:ext uri="{BB962C8B-B14F-4D97-AF65-F5344CB8AC3E}">
        <p14:creationId xmlns:p14="http://schemas.microsoft.com/office/powerpoint/2010/main" val="1791122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ferDLQ_Part">
            <a:hlinkClick r:id="" action="ppaction://media"/>
            <a:extLst>
              <a:ext uri="{FF2B5EF4-FFF2-40B4-BE49-F238E27FC236}">
                <a16:creationId xmlns:a16="http://schemas.microsoft.com/office/drawing/2014/main" id="{F6EA3CC1-DFC6-40AB-873E-AE125D49B0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654717" cy="7680778"/>
          </a:xfrm>
          <a:prstGeom prst="rect">
            <a:avLst/>
          </a:prstGeom>
        </p:spPr>
      </p:pic>
    </p:spTree>
    <p:extLst>
      <p:ext uri="{BB962C8B-B14F-4D97-AF65-F5344CB8AC3E}">
        <p14:creationId xmlns:p14="http://schemas.microsoft.com/office/powerpoint/2010/main" val="3647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2585263" y="1851645"/>
            <a:ext cx="702147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Sessions</a:t>
            </a:r>
            <a:endParaRPr lang="de-CH" sz="2000" dirty="0"/>
          </a:p>
        </p:txBody>
      </p:sp>
    </p:spTree>
    <p:extLst>
      <p:ext uri="{BB962C8B-B14F-4D97-AF65-F5344CB8AC3E}">
        <p14:creationId xmlns:p14="http://schemas.microsoft.com/office/powerpoint/2010/main" val="36715725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E2B98-FD8E-4C31-A1C2-FB2BC3C3CF9B}"/>
              </a:ext>
            </a:extLst>
          </p:cNvPr>
          <p:cNvPicPr>
            <a:picLocks noChangeAspect="1"/>
          </p:cNvPicPr>
          <p:nvPr/>
        </p:nvPicPr>
        <p:blipFill>
          <a:blip r:embed="rId2"/>
          <a:stretch>
            <a:fillRect/>
          </a:stretch>
        </p:blipFill>
        <p:spPr>
          <a:xfrm>
            <a:off x="1692410" y="2409712"/>
            <a:ext cx="8807181" cy="2038576"/>
          </a:xfrm>
          <a:prstGeom prst="rect">
            <a:avLst/>
          </a:prstGeom>
        </p:spPr>
      </p:pic>
    </p:spTree>
    <p:extLst>
      <p:ext uri="{BB962C8B-B14F-4D97-AF65-F5344CB8AC3E}">
        <p14:creationId xmlns:p14="http://schemas.microsoft.com/office/powerpoint/2010/main" val="30680276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027031-D0A4-4A6D-856A-88DA4D8C34EE}"/>
              </a:ext>
            </a:extLst>
          </p:cNvPr>
          <p:cNvPicPr>
            <a:picLocks noChangeAspect="1"/>
          </p:cNvPicPr>
          <p:nvPr/>
        </p:nvPicPr>
        <p:blipFill>
          <a:blip r:embed="rId3"/>
          <a:stretch>
            <a:fillRect/>
          </a:stretch>
        </p:blipFill>
        <p:spPr>
          <a:xfrm>
            <a:off x="1167905" y="693058"/>
            <a:ext cx="9856191" cy="5471885"/>
          </a:xfrm>
          <a:prstGeom prst="rect">
            <a:avLst/>
          </a:prstGeom>
        </p:spPr>
      </p:pic>
      <p:sp>
        <p:nvSpPr>
          <p:cNvPr id="3" name="Rectangle 2">
            <a:extLst>
              <a:ext uri="{FF2B5EF4-FFF2-40B4-BE49-F238E27FC236}">
                <a16:creationId xmlns:a16="http://schemas.microsoft.com/office/drawing/2014/main" id="{8C92D2CB-C4D1-4ACE-B8DF-FAC0D66A54FD}"/>
              </a:ext>
            </a:extLst>
          </p:cNvPr>
          <p:cNvSpPr/>
          <p:nvPr/>
        </p:nvSpPr>
        <p:spPr>
          <a:xfrm>
            <a:off x="1416327" y="1366631"/>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A8D781F-BE63-45BA-A337-5659E8760AA7}"/>
              </a:ext>
            </a:extLst>
          </p:cNvPr>
          <p:cNvSpPr/>
          <p:nvPr/>
        </p:nvSpPr>
        <p:spPr>
          <a:xfrm>
            <a:off x="1416327" y="167828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7D86844-B191-4A73-8760-C4AF13741EDA}"/>
              </a:ext>
            </a:extLst>
          </p:cNvPr>
          <p:cNvSpPr/>
          <p:nvPr/>
        </p:nvSpPr>
        <p:spPr>
          <a:xfrm>
            <a:off x="1416327" y="1989935"/>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08FE09-90D2-4FF9-8288-96333F45F4CE}"/>
              </a:ext>
            </a:extLst>
          </p:cNvPr>
          <p:cNvSpPr/>
          <p:nvPr/>
        </p:nvSpPr>
        <p:spPr>
          <a:xfrm>
            <a:off x="1416327" y="4171499"/>
            <a:ext cx="362778" cy="253448"/>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77B043-679E-4883-ACC9-E1DFF19633F0}"/>
              </a:ext>
            </a:extLst>
          </p:cNvPr>
          <p:cNvSpPr/>
          <p:nvPr/>
        </p:nvSpPr>
        <p:spPr>
          <a:xfrm>
            <a:off x="1416327" y="230158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E3DF8-C3C6-494C-A1F1-668D436DFD49}"/>
              </a:ext>
            </a:extLst>
          </p:cNvPr>
          <p:cNvSpPr/>
          <p:nvPr/>
        </p:nvSpPr>
        <p:spPr>
          <a:xfrm>
            <a:off x="1416327" y="2613239"/>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B405E4-E0E3-490A-B825-38448639F3C8}"/>
              </a:ext>
            </a:extLst>
          </p:cNvPr>
          <p:cNvSpPr/>
          <p:nvPr/>
        </p:nvSpPr>
        <p:spPr>
          <a:xfrm>
            <a:off x="1416327" y="292489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1325D4-9E94-4873-8C33-4468A1034981}"/>
              </a:ext>
            </a:extLst>
          </p:cNvPr>
          <p:cNvSpPr/>
          <p:nvPr/>
        </p:nvSpPr>
        <p:spPr>
          <a:xfrm>
            <a:off x="1416327" y="323654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EFEF94-19D9-49DB-B593-D01CBE6DBBC1}"/>
              </a:ext>
            </a:extLst>
          </p:cNvPr>
          <p:cNvSpPr/>
          <p:nvPr/>
        </p:nvSpPr>
        <p:spPr>
          <a:xfrm>
            <a:off x="1416327" y="3548195"/>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B54B37-F375-4569-8E45-CE689349BC3F}"/>
              </a:ext>
            </a:extLst>
          </p:cNvPr>
          <p:cNvSpPr/>
          <p:nvPr/>
        </p:nvSpPr>
        <p:spPr>
          <a:xfrm>
            <a:off x="1416327" y="385984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F7244A-36F4-4550-A6B7-EA19541646B6}"/>
              </a:ext>
            </a:extLst>
          </p:cNvPr>
          <p:cNvSpPr/>
          <p:nvPr/>
        </p:nvSpPr>
        <p:spPr>
          <a:xfrm>
            <a:off x="1416327" y="448315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5E2CBA-DB1E-4EBC-A068-E8827DF56401}"/>
              </a:ext>
            </a:extLst>
          </p:cNvPr>
          <p:cNvSpPr/>
          <p:nvPr/>
        </p:nvSpPr>
        <p:spPr>
          <a:xfrm>
            <a:off x="1416327" y="4794802"/>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710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d1_Part2">
            <a:hlinkClick r:id="" action="ppaction://media"/>
            <a:extLst>
              <a:ext uri="{FF2B5EF4-FFF2-40B4-BE49-F238E27FC236}">
                <a16:creationId xmlns:a16="http://schemas.microsoft.com/office/drawing/2014/main" id="{79BC937A-020A-4EFB-B1E5-BC412E45E3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10333"/>
            <a:ext cx="12839701" cy="7222332"/>
          </a:xfrm>
          <a:prstGeom prst="rect">
            <a:avLst/>
          </a:prstGeom>
        </p:spPr>
      </p:pic>
    </p:spTree>
    <p:extLst>
      <p:ext uri="{BB962C8B-B14F-4D97-AF65-F5344CB8AC3E}">
        <p14:creationId xmlns:p14="http://schemas.microsoft.com/office/powerpoint/2010/main" val="358361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6F2C4-C8CE-465A-9C73-3C93564583C4}"/>
              </a:ext>
            </a:extLst>
          </p:cNvPr>
          <p:cNvPicPr>
            <a:picLocks noChangeAspect="1"/>
          </p:cNvPicPr>
          <p:nvPr/>
        </p:nvPicPr>
        <p:blipFill>
          <a:blip r:embed="rId2"/>
          <a:stretch>
            <a:fillRect/>
          </a:stretch>
        </p:blipFill>
        <p:spPr>
          <a:xfrm>
            <a:off x="466725" y="1104900"/>
            <a:ext cx="11258550" cy="4648200"/>
          </a:xfrm>
          <a:prstGeom prst="rect">
            <a:avLst/>
          </a:prstGeom>
        </p:spPr>
      </p:pic>
    </p:spTree>
    <p:extLst>
      <p:ext uri="{BB962C8B-B14F-4D97-AF65-F5344CB8AC3E}">
        <p14:creationId xmlns:p14="http://schemas.microsoft.com/office/powerpoint/2010/main" val="12988892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essions_Part">
            <a:hlinkClick r:id="" action="ppaction://media"/>
            <a:extLst>
              <a:ext uri="{FF2B5EF4-FFF2-40B4-BE49-F238E27FC236}">
                <a16:creationId xmlns:a16="http://schemas.microsoft.com/office/drawing/2014/main" id="{7BED5338-4C70-4D33-B2B6-A1EAF6D338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7829"/>
            <a:ext cx="13611175" cy="7656286"/>
          </a:xfrm>
          <a:prstGeom prst="rect">
            <a:avLst/>
          </a:prstGeom>
        </p:spPr>
      </p:pic>
    </p:spTree>
    <p:extLst>
      <p:ext uri="{BB962C8B-B14F-4D97-AF65-F5344CB8AC3E}">
        <p14:creationId xmlns:p14="http://schemas.microsoft.com/office/powerpoint/2010/main" val="7158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3561492" y="1851645"/>
            <a:ext cx="5069016"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Dedup</a:t>
            </a:r>
            <a:endParaRPr lang="de-CH" sz="2000" dirty="0"/>
          </a:p>
        </p:txBody>
      </p:sp>
    </p:spTree>
    <p:extLst>
      <p:ext uri="{BB962C8B-B14F-4D97-AF65-F5344CB8AC3E}">
        <p14:creationId xmlns:p14="http://schemas.microsoft.com/office/powerpoint/2010/main" val="17653029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F13EF-52D4-42B0-880A-BE2FA37D0274}"/>
              </a:ext>
            </a:extLst>
          </p:cNvPr>
          <p:cNvPicPr>
            <a:picLocks noChangeAspect="1"/>
          </p:cNvPicPr>
          <p:nvPr/>
        </p:nvPicPr>
        <p:blipFill>
          <a:blip r:embed="rId2"/>
          <a:stretch>
            <a:fillRect/>
          </a:stretch>
        </p:blipFill>
        <p:spPr>
          <a:xfrm>
            <a:off x="811922" y="2173514"/>
            <a:ext cx="10568157" cy="2510972"/>
          </a:xfrm>
          <a:prstGeom prst="rect">
            <a:avLst/>
          </a:prstGeom>
        </p:spPr>
      </p:pic>
    </p:spTree>
    <p:extLst>
      <p:ext uri="{BB962C8B-B14F-4D97-AF65-F5344CB8AC3E}">
        <p14:creationId xmlns:p14="http://schemas.microsoft.com/office/powerpoint/2010/main" val="2880197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6A00B6-96E0-4EF6-9FE3-02EF37F56ABB}"/>
              </a:ext>
            </a:extLst>
          </p:cNvPr>
          <p:cNvPicPr>
            <a:picLocks noChangeAspect="1"/>
          </p:cNvPicPr>
          <p:nvPr/>
        </p:nvPicPr>
        <p:blipFill>
          <a:blip r:embed="rId2"/>
          <a:stretch>
            <a:fillRect/>
          </a:stretch>
        </p:blipFill>
        <p:spPr>
          <a:xfrm>
            <a:off x="1846716" y="1457486"/>
            <a:ext cx="8498568" cy="3943029"/>
          </a:xfrm>
          <a:prstGeom prst="rect">
            <a:avLst/>
          </a:prstGeom>
        </p:spPr>
      </p:pic>
    </p:spTree>
    <p:extLst>
      <p:ext uri="{BB962C8B-B14F-4D97-AF65-F5344CB8AC3E}">
        <p14:creationId xmlns:p14="http://schemas.microsoft.com/office/powerpoint/2010/main" val="2066316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_Part">
            <a:hlinkClick r:id="" action="ppaction://media"/>
            <a:extLst>
              <a:ext uri="{FF2B5EF4-FFF2-40B4-BE49-F238E27FC236}">
                <a16:creationId xmlns:a16="http://schemas.microsoft.com/office/drawing/2014/main" id="{A88E4200-2FB4-4153-A2B8-10873C7BC2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501"/>
            <a:ext cx="13582146" cy="7639957"/>
          </a:xfrm>
          <a:prstGeom prst="rect">
            <a:avLst/>
          </a:prstGeom>
        </p:spPr>
      </p:pic>
    </p:spTree>
    <p:extLst>
      <p:ext uri="{BB962C8B-B14F-4D97-AF65-F5344CB8AC3E}">
        <p14:creationId xmlns:p14="http://schemas.microsoft.com/office/powerpoint/2010/main" val="41578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3"/>
            <a:extLst>
              <a:ext uri="{FF2B5EF4-FFF2-40B4-BE49-F238E27FC236}">
                <a16:creationId xmlns:a16="http://schemas.microsoft.com/office/drawing/2014/main" id="{EF3F110D-9370-4AB6-B148-DCEE98426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8C31F-EC8D-435C-BB73-EDF59316478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9327" y="0"/>
            <a:ext cx="10653346" cy="6858000"/>
          </a:xfrm>
          <a:prstGeom prst="rect">
            <a:avLst/>
          </a:prstGeom>
        </p:spPr>
      </p:pic>
      <p:sp>
        <p:nvSpPr>
          <p:cNvPr id="5" name="Rectangle 4">
            <a:extLst>
              <a:ext uri="{FF2B5EF4-FFF2-40B4-BE49-F238E27FC236}">
                <a16:creationId xmlns:a16="http://schemas.microsoft.com/office/drawing/2014/main" id="{7BB20E23-FF81-41D0-A8E1-9DC8CC3F44AA}"/>
              </a:ext>
            </a:extLst>
          </p:cNvPr>
          <p:cNvSpPr/>
          <p:nvPr/>
        </p:nvSpPr>
        <p:spPr>
          <a:xfrm>
            <a:off x="1879141" y="2497976"/>
            <a:ext cx="8433719" cy="1862048"/>
          </a:xfrm>
          <a:prstGeom prst="rect">
            <a:avLst/>
          </a:prstGeom>
          <a:solidFill>
            <a:schemeClr val="bg1">
              <a:alpha val="95000"/>
            </a:schemeClr>
          </a:solidFill>
        </p:spPr>
        <p:txBody>
          <a:bodyPr wrap="none">
            <a:spAutoFit/>
          </a:bodyPr>
          <a:lstStyle/>
          <a:p>
            <a:r>
              <a:rPr lang="en-US" sz="7200" dirty="0">
                <a:solidFill>
                  <a:schemeClr val="tx2"/>
                </a:solidFill>
                <a:latin typeface="Yanone Kaffeesatz Regular" panose="02000000000000000000" pitchFamily="2" charset="0"/>
              </a:rPr>
              <a:t>go.particular.net/</a:t>
            </a:r>
            <a:r>
              <a:rPr lang="en-US" sz="11500" dirty="0">
                <a:solidFill>
                  <a:schemeClr val="accent4"/>
                </a:solidFill>
                <a:latin typeface="Yanone Kaffeesatz Regular" panose="02000000000000000000" pitchFamily="2" charset="0"/>
              </a:rPr>
              <a:t>sample</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434660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685665"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AzureServiceBus.DeepDive</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TotalTime>
  <Words>2403</Words>
  <Application>Microsoft Office PowerPoint</Application>
  <PresentationFormat>Widescreen</PresentationFormat>
  <Paragraphs>327</Paragraphs>
  <Slides>101</Slides>
  <Notes>44</Notes>
  <HiddenSlides>6</HiddenSlides>
  <MMClips>34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101</vt:i4>
      </vt:variant>
    </vt:vector>
  </HeadingPairs>
  <TitlesOfParts>
    <vt:vector size="105"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735</cp:revision>
  <dcterms:created xsi:type="dcterms:W3CDTF">2016-02-22T14:00:45Z</dcterms:created>
  <dcterms:modified xsi:type="dcterms:W3CDTF">2021-03-02T10:01:03Z</dcterms:modified>
</cp:coreProperties>
</file>